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Lst>
  <p:notesMasterIdLst>
    <p:notesMasterId r:id="rId19"/>
  </p:notesMasterIdLst>
  <p:sldIdLst>
    <p:sldId id="256" r:id="rId2"/>
    <p:sldId id="271" r:id="rId3"/>
    <p:sldId id="272" r:id="rId4"/>
    <p:sldId id="257" r:id="rId5"/>
    <p:sldId id="261" r:id="rId6"/>
    <p:sldId id="283" r:id="rId7"/>
    <p:sldId id="263" r:id="rId8"/>
    <p:sldId id="264" r:id="rId9"/>
    <p:sldId id="267" r:id="rId10"/>
    <p:sldId id="268" r:id="rId11"/>
    <p:sldId id="274" r:id="rId12"/>
    <p:sldId id="276" r:id="rId13"/>
    <p:sldId id="273" r:id="rId14"/>
    <p:sldId id="277" r:id="rId15"/>
    <p:sldId id="279" r:id="rId16"/>
    <p:sldId id="280" r:id="rId17"/>
    <p:sldId id="281" r:id="rId18"/>
  </p:sldIdLst>
  <p:sldSz cx="9144000" cy="5143500" type="screen16x9"/>
  <p:notesSz cx="6858000" cy="9144000"/>
  <p:embeddedFontLst>
    <p:embeddedFont>
      <p:font typeface="Calibri" pitchFamily="34" charset="0"/>
      <p:regular r:id="rId20"/>
      <p:bold r:id="rId21"/>
      <p:italic r:id="rId22"/>
      <p:boldItalic r:id="rId23"/>
    </p:embeddedFont>
    <p:embeddedFont>
      <p:font typeface="Cambria" pitchFamily="18" charset="0"/>
      <p:regular r:id="rId24"/>
      <p:bold r:id="rId25"/>
      <p:italic r:id="rId26"/>
      <p:boldItalic r:id="rId27"/>
    </p:embeddedFont>
    <p:embeddedFont>
      <p:font typeface="Arvo"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5157" autoAdjust="0"/>
  </p:normalViewPr>
  <p:slideViewPr>
    <p:cSldViewPr>
      <p:cViewPr>
        <p:scale>
          <a:sx n="110" d="100"/>
          <a:sy n="110" d="100"/>
        </p:scale>
        <p:origin x="-581" y="-29"/>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jpeg>
</file>

<file path=ppt/media/image10.jpe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3536df077_0_33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3536df077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67cc80c7f_0_8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67cc80c7f_0_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2bf8c1e53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g72bf8c1e5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8" name="Google Shape;25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8535374944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 name="Google Shape;47;g8535374944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 name="Google Shape;48;g8535374944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pPr marL="0" lvl="0" indent="0" algn="r" rtl="0">
                <a:spcBef>
                  <a:spcPts val="0"/>
                </a:spcBef>
                <a:spcAft>
                  <a:spcPts val="0"/>
                </a:spcAft>
                <a:buClr>
                  <a:srgbClr val="000000"/>
                </a:buClr>
                <a:buSzPts val="1200"/>
                <a:buFont typeface="Arial"/>
                <a:buNone/>
              </a:pPr>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1d114d824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 name="Google Shape;54;g61d114d824_0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5" name="Google Shape;55;g61d114d824_0_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pPr marL="0" lvl="0" indent="0" algn="r" rtl="0">
                <a:lnSpc>
                  <a:spcPct val="100000"/>
                </a:lnSpc>
                <a:spcBef>
                  <a:spcPts val="0"/>
                </a:spcBef>
                <a:spcAft>
                  <a:spcPts val="0"/>
                </a:spcAft>
                <a:buClr>
                  <a:srgbClr val="000000"/>
                </a:buClr>
                <a:buSzPts val="1400"/>
                <a:buFont typeface="Arial"/>
                <a:buNone/>
              </a:p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93536df077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93536df077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867cc80c7f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867cc80c7f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867cc80c7f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867cc80c7f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867cc80c7f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867cc80c7f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93536df077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93536df07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311700" y="2150850"/>
            <a:ext cx="8520600" cy="841800"/>
          </a:xfrm>
          <a:prstGeom prst="rect">
            <a:avLst/>
          </a:prstGeom>
        </p:spPr>
        <p:txBody>
          <a:bodyPr spcFirstLastPara="1" wrap="square" lIns="68575" tIns="34275" rIns="68575" bIns="3427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
        <p:cNvGrpSpPr/>
        <p:nvPr/>
      </p:nvGrpSpPr>
      <p:grpSpPr>
        <a:xfrm>
          <a:off x="0" y="0"/>
          <a:ext cx="0" cy="0"/>
          <a:chOff x="0" y="0"/>
          <a:chExt cx="0" cy="0"/>
        </a:xfrm>
      </p:grpSpPr>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7"/>
        <p:cNvGrpSpPr/>
        <p:nvPr/>
      </p:nvGrpSpPr>
      <p:grpSpPr>
        <a:xfrm>
          <a:off x="0" y="0"/>
          <a:ext cx="0" cy="0"/>
          <a:chOff x="0" y="0"/>
          <a:chExt cx="0" cy="0"/>
        </a:xfrm>
      </p:grpSpPr>
      <p:grpSp>
        <p:nvGrpSpPr>
          <p:cNvPr id="28" name="Google Shape;28;p6"/>
          <p:cNvGrpSpPr/>
          <p:nvPr/>
        </p:nvGrpSpPr>
        <p:grpSpPr>
          <a:xfrm>
            <a:off x="6946842" y="4472723"/>
            <a:ext cx="2202830" cy="670795"/>
            <a:chOff x="5575242" y="4472723"/>
            <a:chExt cx="2202830" cy="670795"/>
          </a:xfrm>
        </p:grpSpPr>
        <p:sp>
          <p:nvSpPr>
            <p:cNvPr id="29" name="Google Shape;29;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6"/>
            <p:cNvGrpSpPr/>
            <p:nvPr/>
          </p:nvGrpSpPr>
          <p:grpSpPr>
            <a:xfrm flipH="1">
              <a:off x="5734850" y="4472723"/>
              <a:ext cx="2040837" cy="670795"/>
              <a:chOff x="1297954" y="330075"/>
              <a:chExt cx="5169293" cy="1699506"/>
            </a:xfrm>
          </p:grpSpPr>
          <p:sp>
            <p:nvSpPr>
              <p:cNvPr id="31" name="Google Shape;31;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6"/>
            <p:cNvGrpSpPr/>
            <p:nvPr/>
          </p:nvGrpSpPr>
          <p:grpSpPr>
            <a:xfrm flipH="1">
              <a:off x="5578209" y="4646738"/>
              <a:ext cx="2199863" cy="304563"/>
              <a:chOff x="-5827153" y="330075"/>
              <a:chExt cx="12276019" cy="1699569"/>
            </a:xfrm>
          </p:grpSpPr>
          <p:sp>
            <p:nvSpPr>
              <p:cNvPr id="34" name="Google Shape;34;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Google Shape;36;p6"/>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37" name="Google Shape;37;p6"/>
          <p:cNvGrpSpPr/>
          <p:nvPr/>
        </p:nvGrpSpPr>
        <p:grpSpPr>
          <a:xfrm>
            <a:off x="0" y="-7088"/>
            <a:ext cx="8661398" cy="5150588"/>
            <a:chOff x="0" y="-7088"/>
            <a:chExt cx="8661398" cy="5150588"/>
          </a:xfrm>
        </p:grpSpPr>
        <p:sp>
          <p:nvSpPr>
            <p:cNvPr id="38" name="Google Shape;38;p6"/>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40" name="Google Shape;40;p6"/>
          <p:cNvGrpSpPr/>
          <p:nvPr/>
        </p:nvGrpSpPr>
        <p:grpSpPr>
          <a:xfrm rot="10800000" flipH="1">
            <a:off x="1" y="1090763"/>
            <a:ext cx="8847502" cy="2961975"/>
            <a:chOff x="-8178042" y="-4493254"/>
            <a:chExt cx="19483598" cy="6522736"/>
          </a:xfrm>
        </p:grpSpPr>
        <p:sp>
          <p:nvSpPr>
            <p:cNvPr id="41" name="Google Shape;41;p6"/>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42" name="Google Shape;42;p6"/>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sp>
        <p:nvSpPr>
          <p:cNvPr id="43" name="Google Shape;43;p6"/>
          <p:cNvSpPr txBox="1">
            <a:spLocks noGrp="1"/>
          </p:cNvSpPr>
          <p:nvPr>
            <p:ph type="body" idx="1"/>
          </p:nvPr>
        </p:nvSpPr>
        <p:spPr>
          <a:xfrm>
            <a:off x="829775" y="1202000"/>
            <a:ext cx="5090700" cy="2745000"/>
          </a:xfrm>
          <a:prstGeom prst="rect">
            <a:avLst/>
          </a:prstGeom>
        </p:spPr>
        <p:txBody>
          <a:bodyPr spcFirstLastPara="1" wrap="square" lIns="68575" tIns="34275" rIns="68575" bIns="34275" anchor="t" anchorCtr="0">
            <a:noAutofit/>
          </a:bodyPr>
          <a:lstStyle>
            <a:lvl1pPr marL="457200" lvl="0" indent="-419100" rtl="0">
              <a:spcBef>
                <a:spcPts val="500"/>
              </a:spcBef>
              <a:spcAft>
                <a:spcPts val="0"/>
              </a:spcAft>
              <a:buClr>
                <a:srgbClr val="FFFFFF"/>
              </a:buClr>
              <a:buSzPts val="3000"/>
              <a:buChar char="•"/>
              <a:defRPr sz="3000" i="1">
                <a:solidFill>
                  <a:srgbClr val="FFFFFF"/>
                </a:solidFill>
              </a:defRPr>
            </a:lvl1pPr>
            <a:lvl2pPr marL="914400" lvl="1" indent="-419100" rtl="0">
              <a:spcBef>
                <a:spcPts val="400"/>
              </a:spcBef>
              <a:spcAft>
                <a:spcPts val="0"/>
              </a:spcAft>
              <a:buClr>
                <a:srgbClr val="FFFFFF"/>
              </a:buClr>
              <a:buSzPts val="3000"/>
              <a:buChar char="–"/>
              <a:defRPr sz="3000" i="1">
                <a:solidFill>
                  <a:srgbClr val="FFFFFF"/>
                </a:solidFill>
              </a:defRPr>
            </a:lvl2pPr>
            <a:lvl3pPr marL="1371600" lvl="2" indent="-419100" rtl="0">
              <a:spcBef>
                <a:spcPts val="400"/>
              </a:spcBef>
              <a:spcAft>
                <a:spcPts val="0"/>
              </a:spcAft>
              <a:buClr>
                <a:srgbClr val="FFFFFF"/>
              </a:buClr>
              <a:buSzPts val="3000"/>
              <a:buChar char="•"/>
              <a:defRPr sz="3000" i="1">
                <a:solidFill>
                  <a:srgbClr val="FFFFFF"/>
                </a:solidFill>
              </a:defRPr>
            </a:lvl3pPr>
            <a:lvl4pPr marL="1828800" lvl="3" indent="-419100" rtl="0">
              <a:spcBef>
                <a:spcPts val="300"/>
              </a:spcBef>
              <a:spcAft>
                <a:spcPts val="0"/>
              </a:spcAft>
              <a:buClr>
                <a:srgbClr val="FFFFFF"/>
              </a:buClr>
              <a:buSzPts val="3000"/>
              <a:buChar char="–"/>
              <a:defRPr sz="3000" i="1">
                <a:solidFill>
                  <a:srgbClr val="FFFFFF"/>
                </a:solidFill>
              </a:defRPr>
            </a:lvl4pPr>
            <a:lvl5pPr marL="2286000" lvl="4" indent="-419100" rtl="0">
              <a:spcBef>
                <a:spcPts val="300"/>
              </a:spcBef>
              <a:spcAft>
                <a:spcPts val="0"/>
              </a:spcAft>
              <a:buClr>
                <a:srgbClr val="FFFFFF"/>
              </a:buClr>
              <a:buSzPts val="3000"/>
              <a:buChar char="»"/>
              <a:defRPr sz="3000" i="1">
                <a:solidFill>
                  <a:srgbClr val="FFFFFF"/>
                </a:solidFill>
              </a:defRPr>
            </a:lvl5pPr>
            <a:lvl6pPr marL="2743200" lvl="5" indent="-419100" rtl="0">
              <a:spcBef>
                <a:spcPts val="300"/>
              </a:spcBef>
              <a:spcAft>
                <a:spcPts val="0"/>
              </a:spcAft>
              <a:buClr>
                <a:srgbClr val="FFFFFF"/>
              </a:buClr>
              <a:buSzPts val="3000"/>
              <a:buChar char="•"/>
              <a:defRPr sz="3000" i="1">
                <a:solidFill>
                  <a:srgbClr val="FFFFFF"/>
                </a:solidFill>
              </a:defRPr>
            </a:lvl6pPr>
            <a:lvl7pPr marL="3200400" lvl="6" indent="-419100" rtl="0">
              <a:spcBef>
                <a:spcPts val="300"/>
              </a:spcBef>
              <a:spcAft>
                <a:spcPts val="0"/>
              </a:spcAft>
              <a:buClr>
                <a:srgbClr val="FFFFFF"/>
              </a:buClr>
              <a:buSzPts val="3000"/>
              <a:buChar char="•"/>
              <a:defRPr sz="3000" i="1">
                <a:solidFill>
                  <a:srgbClr val="FFFFFF"/>
                </a:solidFill>
              </a:defRPr>
            </a:lvl7pPr>
            <a:lvl8pPr marL="3657600" lvl="7" indent="-419100" rtl="0">
              <a:spcBef>
                <a:spcPts val="300"/>
              </a:spcBef>
              <a:spcAft>
                <a:spcPts val="0"/>
              </a:spcAft>
              <a:buClr>
                <a:srgbClr val="FFFFFF"/>
              </a:buClr>
              <a:buSzPts val="3000"/>
              <a:buChar char="•"/>
              <a:defRPr sz="3000" i="1">
                <a:solidFill>
                  <a:srgbClr val="FFFFFF"/>
                </a:solidFill>
              </a:defRPr>
            </a:lvl8pPr>
            <a:lvl9pPr marL="4114800" lvl="8" indent="-419100" rtl="0">
              <a:spcBef>
                <a:spcPts val="300"/>
              </a:spcBef>
              <a:spcAft>
                <a:spcPts val="0"/>
              </a:spcAft>
              <a:buClr>
                <a:srgbClr val="FFFFFF"/>
              </a:buClr>
              <a:buSzPts val="3000"/>
              <a:buChar char="•"/>
              <a:defRPr sz="3000" i="1">
                <a:solidFill>
                  <a:srgbClr val="FFFFFF"/>
                </a:solidFill>
              </a:defRPr>
            </a:lvl9pPr>
          </a:lstStyle>
          <a:p>
            <a:endParaRPr/>
          </a:p>
        </p:txBody>
      </p:sp>
      <p:sp>
        <p:nvSpPr>
          <p:cNvPr id="44" name="Google Shape;44;p6"/>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5"/>
                </a:solidFill>
              </a:rPr>
              <a:t>“</a:t>
            </a:r>
            <a:endParaRPr sz="7200" b="1">
              <a:solidFill>
                <a:schemeClr val="accent5"/>
              </a:solidFill>
            </a:endParaRPr>
          </a:p>
        </p:txBody>
      </p:sp>
      <p:sp>
        <p:nvSpPr>
          <p:cNvPr id="45" name="Google Shape;45;p6"/>
          <p:cNvSpPr txBox="1">
            <a:spLocks noGrp="1"/>
          </p:cNvSpPr>
          <p:nvPr>
            <p:ph type="sldNum" idx="12"/>
          </p:nvPr>
        </p:nvSpPr>
        <p:spPr>
          <a:xfrm>
            <a:off x="7618000" y="4636500"/>
            <a:ext cx="1487400" cy="315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445025"/>
            <a:ext cx="8520600" cy="572700"/>
          </a:xfrm>
          <a:prstGeom prst="rect">
            <a:avLst/>
          </a:prstGeom>
        </p:spPr>
        <p:txBody>
          <a:bodyPr spcFirstLastPara="1" wrap="square" lIns="68575" tIns="34275" rIns="68575" bIns="34275" anchor="ctr" anchorCtr="0">
            <a:noAutofit/>
          </a:bodyPr>
          <a:lstStyle>
            <a:lvl1pPr lvl="0" rtl="0">
              <a:spcBef>
                <a:spcPts val="0"/>
              </a:spcBef>
              <a:spcAft>
                <a:spcPts val="0"/>
              </a:spcAft>
              <a:buSzPts val="33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8" name="Google Shape;48;p7"/>
          <p:cNvSpPr txBox="1">
            <a:spLocks noGrp="1"/>
          </p:cNvSpPr>
          <p:nvPr>
            <p:ph type="body" idx="1"/>
          </p:nvPr>
        </p:nvSpPr>
        <p:spPr>
          <a:xfrm>
            <a:off x="311700" y="1152475"/>
            <a:ext cx="8520600" cy="3416400"/>
          </a:xfrm>
          <a:prstGeom prst="rect">
            <a:avLst/>
          </a:prstGeom>
        </p:spPr>
        <p:txBody>
          <a:bodyPr spcFirstLastPara="1" wrap="square" lIns="68575" tIns="34275" rIns="68575" bIns="34275" anchor="t" anchorCtr="0">
            <a:noAutofit/>
          </a:bodyPr>
          <a:lstStyle>
            <a:lvl1pPr marL="457200" lvl="0" indent="-381000" rtl="0">
              <a:spcBef>
                <a:spcPts val="500"/>
              </a:spcBef>
              <a:spcAft>
                <a:spcPts val="0"/>
              </a:spcAft>
              <a:buSzPts val="2400"/>
              <a:buChar char="•"/>
              <a:defRPr/>
            </a:lvl1pPr>
            <a:lvl2pPr marL="914400" lvl="1" indent="-361950" rtl="0">
              <a:spcBef>
                <a:spcPts val="400"/>
              </a:spcBef>
              <a:spcAft>
                <a:spcPts val="0"/>
              </a:spcAft>
              <a:buSzPts val="2100"/>
              <a:buChar char="–"/>
              <a:defRPr/>
            </a:lvl2pPr>
            <a:lvl3pPr marL="1371600" lvl="2" indent="-342900" rtl="0">
              <a:spcBef>
                <a:spcPts val="400"/>
              </a:spcBef>
              <a:spcAft>
                <a:spcPts val="0"/>
              </a:spcAft>
              <a:buSzPts val="1800"/>
              <a:buChar char="•"/>
              <a:defRPr/>
            </a:lvl3pPr>
            <a:lvl4pPr marL="1828800" lvl="3" indent="-323850" rtl="0">
              <a:spcBef>
                <a:spcPts val="300"/>
              </a:spcBef>
              <a:spcAft>
                <a:spcPts val="0"/>
              </a:spcAft>
              <a:buSzPts val="1500"/>
              <a:buChar char="–"/>
              <a:defRPr/>
            </a:lvl4pPr>
            <a:lvl5pPr marL="2286000" lvl="4" indent="-323850" rtl="0">
              <a:spcBef>
                <a:spcPts val="300"/>
              </a:spcBef>
              <a:spcAft>
                <a:spcPts val="0"/>
              </a:spcAft>
              <a:buSzPts val="1500"/>
              <a:buChar char="»"/>
              <a:defRPr/>
            </a:lvl5pPr>
            <a:lvl6pPr marL="2743200" lvl="5" indent="-323850" rtl="0">
              <a:spcBef>
                <a:spcPts val="300"/>
              </a:spcBef>
              <a:spcAft>
                <a:spcPts val="0"/>
              </a:spcAft>
              <a:buSzPts val="1500"/>
              <a:buChar char="•"/>
              <a:defRPr/>
            </a:lvl6pPr>
            <a:lvl7pPr marL="3200400" lvl="6" indent="-323850" rtl="0">
              <a:spcBef>
                <a:spcPts val="300"/>
              </a:spcBef>
              <a:spcAft>
                <a:spcPts val="0"/>
              </a:spcAft>
              <a:buSzPts val="1500"/>
              <a:buChar char="•"/>
              <a:defRPr/>
            </a:lvl7pPr>
            <a:lvl8pPr marL="3657600" lvl="7" indent="-323850" rtl="0">
              <a:spcBef>
                <a:spcPts val="300"/>
              </a:spcBef>
              <a:spcAft>
                <a:spcPts val="0"/>
              </a:spcAft>
              <a:buSzPts val="1500"/>
              <a:buChar char="•"/>
              <a:defRPr/>
            </a:lvl8pPr>
            <a:lvl9pPr marL="4114800" lvl="8" indent="-323850" rtl="0">
              <a:spcBef>
                <a:spcPts val="300"/>
              </a:spcBef>
              <a:spcAft>
                <a:spcPts val="0"/>
              </a:spcAft>
              <a:buSzPts val="1500"/>
              <a:buChar char="•"/>
              <a:defRPr/>
            </a:lvl9pPr>
          </a:lstStyle>
          <a:p>
            <a:endParaRPr/>
          </a:p>
        </p:txBody>
      </p:sp>
      <p:sp>
        <p:nvSpPr>
          <p:cNvPr id="49" name="Google Shape;49;p7"/>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8"/>
          <p:cNvSpPr txBox="1">
            <a:spLocks noGrp="1"/>
          </p:cNvSpPr>
          <p:nvPr>
            <p:ph type="dt" idx="10"/>
          </p:nvPr>
        </p:nvSpPr>
        <p:spPr>
          <a:xfrm>
            <a:off x="457200" y="4767264"/>
            <a:ext cx="2133600" cy="273844"/>
          </a:xfrm>
          <a:prstGeom prst="rect">
            <a:avLst/>
          </a:prstGeom>
          <a:noFill/>
          <a:ln>
            <a:noFill/>
          </a:ln>
        </p:spPr>
        <p:txBody>
          <a:bodyPr spcFirstLastPara="1" wrap="square" lIns="68569" tIns="34275" rIns="68569" bIns="342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8"/>
          <p:cNvSpPr txBox="1">
            <a:spLocks noGrp="1"/>
          </p:cNvSpPr>
          <p:nvPr>
            <p:ph type="ftr" idx="11"/>
          </p:nvPr>
        </p:nvSpPr>
        <p:spPr>
          <a:xfrm>
            <a:off x="3124200" y="4767264"/>
            <a:ext cx="2895600" cy="273844"/>
          </a:xfrm>
          <a:prstGeom prst="rect">
            <a:avLst/>
          </a:prstGeom>
          <a:noFill/>
          <a:ln>
            <a:noFill/>
          </a:ln>
        </p:spPr>
        <p:txBody>
          <a:bodyPr spcFirstLastPara="1" wrap="square" lIns="68569" tIns="34275" rIns="68569" bIns="342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8"/>
          <p:cNvSpPr txBox="1">
            <a:spLocks noGrp="1"/>
          </p:cNvSpPr>
          <p:nvPr>
            <p:ph type="sldNum" idx="12"/>
          </p:nvPr>
        </p:nvSpPr>
        <p:spPr>
          <a:xfrm>
            <a:off x="6553200" y="4767264"/>
            <a:ext cx="2133600" cy="273844"/>
          </a:xfrm>
          <a:prstGeom prst="rect">
            <a:avLst/>
          </a:prstGeom>
          <a:noFill/>
          <a:ln>
            <a:noFill/>
          </a:ln>
        </p:spPr>
        <p:txBody>
          <a:bodyPr spcFirstLastPara="1" wrap="square" lIns="68569" tIns="34275" rIns="68569" bIns="34275" anchor="ctr" anchorCtr="0">
            <a:noAutofit/>
          </a:bodyPr>
          <a:lstStyle>
            <a:lvl1pPr marL="0" marR="0" lvl="0"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sp>
        <p:nvSpPr>
          <p:cNvPr id="19" name="Google Shape;19;p8"/>
          <p:cNvSpPr txBox="1">
            <a:spLocks noGrp="1"/>
          </p:cNvSpPr>
          <p:nvPr>
            <p:ph type="title"/>
          </p:nvPr>
        </p:nvSpPr>
        <p:spPr>
          <a:xfrm>
            <a:off x="0" y="1706869"/>
            <a:ext cx="9144000" cy="423683"/>
          </a:xfrm>
          <a:prstGeom prst="rect">
            <a:avLst/>
          </a:prstGeom>
          <a:noFill/>
          <a:ln>
            <a:noFill/>
          </a:ln>
        </p:spPr>
        <p:txBody>
          <a:bodyPr spcFirstLastPara="1" wrap="square" lIns="68569" tIns="34275" rIns="68569" bIns="34275" anchor="ctr" anchorCtr="0">
            <a:normAutofit/>
          </a:bodyPr>
          <a:lstStyle>
            <a:lvl1pPr lvl="0" algn="ctr">
              <a:lnSpc>
                <a:spcPct val="100000"/>
              </a:lnSpc>
              <a:spcBef>
                <a:spcPts val="0"/>
              </a:spcBef>
              <a:spcAft>
                <a:spcPts val="0"/>
              </a:spcAft>
              <a:buClr>
                <a:srgbClr val="595959"/>
              </a:buClr>
              <a:buSzPts val="3600"/>
              <a:buFont typeface="Calibri"/>
              <a:buNone/>
              <a:defRPr sz="2700" b="0">
                <a:solidFill>
                  <a:srgbClr val="59595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0"/>
        <p:cNvGrpSpPr/>
        <p:nvPr/>
      </p:nvGrpSpPr>
      <p:grpSpPr>
        <a:xfrm>
          <a:off x="0" y="0"/>
          <a:ext cx="0" cy="0"/>
          <a:chOff x="0" y="0"/>
          <a:chExt cx="0" cy="0"/>
        </a:xfrm>
      </p:grpSpPr>
      <p:sp>
        <p:nvSpPr>
          <p:cNvPr id="21" name="Google Shape;21;p9"/>
          <p:cNvSpPr txBox="1">
            <a:spLocks noGrp="1"/>
          </p:cNvSpPr>
          <p:nvPr>
            <p:ph type="dt" idx="10"/>
          </p:nvPr>
        </p:nvSpPr>
        <p:spPr>
          <a:xfrm>
            <a:off x="457200" y="4767264"/>
            <a:ext cx="2133600" cy="273844"/>
          </a:xfrm>
          <a:prstGeom prst="rect">
            <a:avLst/>
          </a:prstGeom>
          <a:noFill/>
          <a:ln>
            <a:noFill/>
          </a:ln>
        </p:spPr>
        <p:txBody>
          <a:bodyPr spcFirstLastPara="1" wrap="square" lIns="68569" tIns="34275" rIns="68569" bIns="342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9"/>
          <p:cNvSpPr txBox="1">
            <a:spLocks noGrp="1"/>
          </p:cNvSpPr>
          <p:nvPr>
            <p:ph type="ftr" idx="11"/>
          </p:nvPr>
        </p:nvSpPr>
        <p:spPr>
          <a:xfrm>
            <a:off x="3124200" y="4767264"/>
            <a:ext cx="2895600" cy="273844"/>
          </a:xfrm>
          <a:prstGeom prst="rect">
            <a:avLst/>
          </a:prstGeom>
          <a:noFill/>
          <a:ln>
            <a:noFill/>
          </a:ln>
        </p:spPr>
        <p:txBody>
          <a:bodyPr spcFirstLastPara="1" wrap="square" lIns="68569" tIns="34275" rIns="68569" bIns="342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9"/>
          <p:cNvSpPr txBox="1">
            <a:spLocks noGrp="1"/>
          </p:cNvSpPr>
          <p:nvPr>
            <p:ph type="sldNum" idx="12"/>
          </p:nvPr>
        </p:nvSpPr>
        <p:spPr>
          <a:xfrm>
            <a:off x="6553200" y="4767264"/>
            <a:ext cx="2133600" cy="273844"/>
          </a:xfrm>
          <a:prstGeom prst="rect">
            <a:avLst/>
          </a:prstGeom>
          <a:noFill/>
          <a:ln>
            <a:noFill/>
          </a:ln>
        </p:spPr>
        <p:txBody>
          <a:bodyPr spcFirstLastPara="1" wrap="square" lIns="68569" tIns="34275" rIns="68569" bIns="34275" anchor="ctr" anchorCtr="0">
            <a:noAutofit/>
          </a:bodyPr>
          <a:lstStyle>
            <a:lvl1pPr marL="0" marR="0" lvl="0"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sp>
        <p:nvSpPr>
          <p:cNvPr id="24" name="Google Shape;24;p9"/>
          <p:cNvSpPr txBox="1">
            <a:spLocks noGrp="1"/>
          </p:cNvSpPr>
          <p:nvPr>
            <p:ph type="title"/>
          </p:nvPr>
        </p:nvSpPr>
        <p:spPr>
          <a:xfrm>
            <a:off x="571500" y="320279"/>
            <a:ext cx="8229600" cy="857250"/>
          </a:xfrm>
          <a:prstGeom prst="rect">
            <a:avLst/>
          </a:prstGeom>
          <a:noFill/>
          <a:ln>
            <a:noFill/>
          </a:ln>
        </p:spPr>
        <p:txBody>
          <a:bodyPr spcFirstLastPara="1" wrap="square" lIns="68569" tIns="34275" rIns="68569" bIns="34275"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9"/>
          <p:cNvSpPr txBox="1">
            <a:spLocks noGrp="1"/>
          </p:cNvSpPr>
          <p:nvPr>
            <p:ph type="body" idx="1"/>
          </p:nvPr>
        </p:nvSpPr>
        <p:spPr>
          <a:xfrm>
            <a:off x="571500" y="1314451"/>
            <a:ext cx="8229600" cy="3394472"/>
          </a:xfrm>
          <a:prstGeom prst="rect">
            <a:avLst/>
          </a:prstGeom>
          <a:noFill/>
          <a:ln>
            <a:noFill/>
          </a:ln>
        </p:spPr>
        <p:txBody>
          <a:bodyPr spcFirstLastPara="1" wrap="square" lIns="68569" tIns="34275" rIns="68569" bIns="34275" anchor="t" anchorCtr="0">
            <a:normAutofit/>
          </a:bodyPr>
          <a:lstStyle>
            <a:lvl1pPr marL="342900" lvl="0" indent="-323850" algn="l">
              <a:lnSpc>
                <a:spcPct val="100000"/>
              </a:lnSpc>
              <a:spcBef>
                <a:spcPts val="480"/>
              </a:spcBef>
              <a:spcAft>
                <a:spcPts val="0"/>
              </a:spcAft>
              <a:buClr>
                <a:schemeClr val="dk1"/>
              </a:buClr>
              <a:buSzPts val="3200"/>
              <a:buChar char="•"/>
              <a:defRPr/>
            </a:lvl1pPr>
            <a:lvl2pPr marL="685800" lvl="1" indent="-257175" algn="l">
              <a:lnSpc>
                <a:spcPct val="100000"/>
              </a:lnSpc>
              <a:spcBef>
                <a:spcPts val="270"/>
              </a:spcBef>
              <a:spcAft>
                <a:spcPts val="0"/>
              </a:spcAft>
              <a:buClr>
                <a:schemeClr val="dk1"/>
              </a:buClr>
              <a:buSzPts val="1800"/>
              <a:buChar char="–"/>
              <a:defRPr/>
            </a:lvl2pPr>
            <a:lvl3pPr marL="1028700" lvl="2" indent="-257175" algn="l">
              <a:lnSpc>
                <a:spcPct val="100000"/>
              </a:lnSpc>
              <a:spcBef>
                <a:spcPts val="270"/>
              </a:spcBef>
              <a:spcAft>
                <a:spcPts val="0"/>
              </a:spcAft>
              <a:buClr>
                <a:schemeClr val="dk1"/>
              </a:buClr>
              <a:buSzPts val="1800"/>
              <a:buChar char="•"/>
              <a:defRPr/>
            </a:lvl3pPr>
            <a:lvl4pPr marL="1371600" lvl="3" indent="-257175" algn="l">
              <a:lnSpc>
                <a:spcPct val="100000"/>
              </a:lnSpc>
              <a:spcBef>
                <a:spcPts val="270"/>
              </a:spcBef>
              <a:spcAft>
                <a:spcPts val="0"/>
              </a:spcAft>
              <a:buClr>
                <a:schemeClr val="dk1"/>
              </a:buClr>
              <a:buSzPts val="1800"/>
              <a:buChar char="–"/>
              <a:defRPr/>
            </a:lvl4pPr>
            <a:lvl5pPr marL="1714500" lvl="4" indent="-257175" algn="l">
              <a:lnSpc>
                <a:spcPct val="100000"/>
              </a:lnSpc>
              <a:spcBef>
                <a:spcPts val="270"/>
              </a:spcBef>
              <a:spcAft>
                <a:spcPts val="0"/>
              </a:spcAft>
              <a:buClr>
                <a:schemeClr val="dk1"/>
              </a:buClr>
              <a:buSzPts val="1800"/>
              <a:buChar char="»"/>
              <a:defRPr/>
            </a:lvl5pPr>
            <a:lvl6pPr marL="2057400" lvl="5" indent="-257175" algn="l">
              <a:lnSpc>
                <a:spcPct val="100000"/>
              </a:lnSpc>
              <a:spcBef>
                <a:spcPts val="270"/>
              </a:spcBef>
              <a:spcAft>
                <a:spcPts val="0"/>
              </a:spcAft>
              <a:buClr>
                <a:schemeClr val="dk1"/>
              </a:buClr>
              <a:buSzPts val="1800"/>
              <a:buChar char="•"/>
              <a:defRPr/>
            </a:lvl6pPr>
            <a:lvl7pPr marL="2400300" lvl="6" indent="-257175" algn="l">
              <a:lnSpc>
                <a:spcPct val="100000"/>
              </a:lnSpc>
              <a:spcBef>
                <a:spcPts val="270"/>
              </a:spcBef>
              <a:spcAft>
                <a:spcPts val="0"/>
              </a:spcAft>
              <a:buClr>
                <a:schemeClr val="dk1"/>
              </a:buClr>
              <a:buSzPts val="1800"/>
              <a:buChar char="•"/>
              <a:defRPr/>
            </a:lvl7pPr>
            <a:lvl8pPr marL="2743200" lvl="7" indent="-257175" algn="l">
              <a:lnSpc>
                <a:spcPct val="100000"/>
              </a:lnSpc>
              <a:spcBef>
                <a:spcPts val="270"/>
              </a:spcBef>
              <a:spcAft>
                <a:spcPts val="0"/>
              </a:spcAft>
              <a:buClr>
                <a:schemeClr val="dk1"/>
              </a:buClr>
              <a:buSzPts val="1800"/>
              <a:buChar char="•"/>
              <a:defRPr/>
            </a:lvl8pPr>
            <a:lvl9pPr marL="3086100" lvl="8" indent="-257175" algn="l">
              <a:lnSpc>
                <a:spcPct val="100000"/>
              </a:lnSpc>
              <a:spcBef>
                <a:spcPts val="270"/>
              </a:spcBef>
              <a:spcAft>
                <a:spcPts val="0"/>
              </a:spcAft>
              <a:buClr>
                <a:schemeClr val="dk1"/>
              </a:buClr>
              <a:buSzPts val="1800"/>
              <a:buChar char="•"/>
              <a:defRPr/>
            </a:lvl9pPr>
          </a:lstStyle>
          <a:p>
            <a:endParaRPr/>
          </a:p>
        </p:txBody>
      </p:sp>
      <p:sp>
        <p:nvSpPr>
          <p:cNvPr id="26" name="Google Shape;26;p9"/>
          <p:cNvSpPr txBox="1"/>
          <p:nvPr/>
        </p:nvSpPr>
        <p:spPr>
          <a:xfrm>
            <a:off x="6667500" y="4881564"/>
            <a:ext cx="2133600" cy="273844"/>
          </a:xfrm>
          <a:prstGeom prst="rect">
            <a:avLst/>
          </a:prstGeom>
          <a:noFill/>
          <a:ln>
            <a:noFill/>
          </a:ln>
        </p:spPr>
        <p:txBody>
          <a:bodyPr spcFirstLastPara="1" wrap="square" lIns="68569" tIns="34275" rIns="68569" bIns="342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900" b="0" i="0" u="none" strike="noStrike" cap="none">
                <a:solidFill>
                  <a:srgbClr val="888888"/>
                </a:solidFill>
                <a:latin typeface="Calibri"/>
                <a:ea typeface="Calibri"/>
                <a:cs typeface="Calibri"/>
                <a:sym typeface="Calibri"/>
              </a:rPr>
              <a:pPr marL="0" marR="0" lvl="0" indent="0" algn="r" rtl="0">
                <a:lnSpc>
                  <a:spcPct val="100000"/>
                </a:lnSpc>
                <a:spcBef>
                  <a:spcPts val="0"/>
                </a:spcBef>
                <a:spcAft>
                  <a:spcPts val="0"/>
                </a:spcAft>
                <a:buClr>
                  <a:srgbClr val="000000"/>
                </a:buClr>
                <a:buSzPts val="1200"/>
                <a:buFont typeface="Arial"/>
                <a:buNone/>
              </a:pPr>
              <a:t>‹#›</a:t>
            </a:fld>
            <a:endParaRPr sz="9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11"/>
          <p:cNvSpPr txBox="1">
            <a:spLocks noGrp="1"/>
          </p:cNvSpPr>
          <p:nvPr>
            <p:ph type="dt" idx="10"/>
          </p:nvPr>
        </p:nvSpPr>
        <p:spPr>
          <a:xfrm>
            <a:off x="457200" y="4767264"/>
            <a:ext cx="2133600" cy="273844"/>
          </a:xfrm>
          <a:prstGeom prst="rect">
            <a:avLst/>
          </a:prstGeom>
          <a:noFill/>
          <a:ln>
            <a:noFill/>
          </a:ln>
        </p:spPr>
        <p:txBody>
          <a:bodyPr spcFirstLastPara="1" wrap="square" lIns="68569" tIns="34275" rIns="68569" bIns="342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1"/>
          <p:cNvSpPr txBox="1">
            <a:spLocks noGrp="1"/>
          </p:cNvSpPr>
          <p:nvPr>
            <p:ph type="ftr" idx="11"/>
          </p:nvPr>
        </p:nvSpPr>
        <p:spPr>
          <a:xfrm>
            <a:off x="3124200" y="4767264"/>
            <a:ext cx="2895600" cy="273844"/>
          </a:xfrm>
          <a:prstGeom prst="rect">
            <a:avLst/>
          </a:prstGeom>
          <a:noFill/>
          <a:ln>
            <a:noFill/>
          </a:ln>
        </p:spPr>
        <p:txBody>
          <a:bodyPr spcFirstLastPara="1" wrap="square" lIns="68569" tIns="34275" rIns="68569" bIns="342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1"/>
          <p:cNvSpPr txBox="1">
            <a:spLocks noGrp="1"/>
          </p:cNvSpPr>
          <p:nvPr>
            <p:ph type="sldNum" idx="12"/>
          </p:nvPr>
        </p:nvSpPr>
        <p:spPr>
          <a:xfrm>
            <a:off x="6553200" y="4767264"/>
            <a:ext cx="2133600" cy="273844"/>
          </a:xfrm>
          <a:prstGeom prst="rect">
            <a:avLst/>
          </a:prstGeom>
          <a:noFill/>
          <a:ln>
            <a:noFill/>
          </a:ln>
        </p:spPr>
        <p:txBody>
          <a:bodyPr spcFirstLastPara="1" wrap="square" lIns="68569" tIns="34275" rIns="68569" bIns="34275" anchor="ctr" anchorCtr="0">
            <a:noAutofit/>
          </a:bodyPr>
          <a:lstStyle>
            <a:lvl1pPr marL="0" marR="0" lvl="0"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9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4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7" name="Google Shape;7;p1"/>
          <p:cNvSpPr txBox="1">
            <a:spLocks noGrp="1"/>
          </p:cNvSpPr>
          <p:nvPr>
            <p:ph type="body" idx="1"/>
          </p:nvPr>
        </p:nvSpPr>
        <p:spPr>
          <a:xfrm>
            <a:off x="457200" y="1200150"/>
            <a:ext cx="8229600" cy="3394500"/>
          </a:xfrm>
          <a:prstGeom prst="rect">
            <a:avLst/>
          </a:prstGeom>
          <a:noFill/>
          <a:ln>
            <a:noFill/>
          </a:ln>
        </p:spPr>
        <p:txBody>
          <a:bodyPr spcFirstLastPara="1" wrap="square" lIns="68575" tIns="34275" rIns="68575" bIns="34275" anchor="t" anchorCtr="0">
            <a:noAutofit/>
          </a:bodyPr>
          <a:lstStyle>
            <a:lvl1pPr marL="457200" marR="0" lvl="0" indent="-381000" algn="l" rtl="0">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1950" algn="l" rtl="0">
              <a:spcBef>
                <a:spcPts val="4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2pPr>
            <a:lvl3pPr marL="1371600" marR="0" lvl="2" indent="-342900" algn="l" rtl="0">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4767263"/>
            <a:ext cx="21336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9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4767263"/>
            <a:ext cx="28956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14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4767263"/>
            <a:ext cx="2133600" cy="2739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900"/>
              <a:buFont typeface="Calibri"/>
              <a:buNone/>
              <a:defRPr sz="9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sz="11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5"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www.cs.bu.edu/~snyder/cs112/CourseMaterials/AlgorithmsChapterOne.pdf" TargetMode="External"/><Relationship Id="rId2" Type="http://schemas.openxmlformats.org/officeDocument/2006/relationships/hyperlink" Target="http://www.swamiiyer.net/cs210/projects.html" TargetMode="External"/><Relationship Id="rId1" Type="http://schemas.openxmlformats.org/officeDocument/2006/relationships/slideLayout" Target="../slideLayouts/slideLayout6.xml"/><Relationship Id="rId4" Type="http://schemas.openxmlformats.org/officeDocument/2006/relationships/hyperlink" Target="http://www.semanticscholar.org/paper/The-Union-Find-Problem-Is-Linear-Zhang/"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8"/>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a:t>
            </a:fld>
            <a:endParaRPr/>
          </a:p>
        </p:txBody>
      </p:sp>
      <p:pic>
        <p:nvPicPr>
          <p:cNvPr id="55" name="Google Shape;55;p8"/>
          <p:cNvPicPr preferRelativeResize="0"/>
          <p:nvPr/>
        </p:nvPicPr>
        <p:blipFill>
          <a:blip r:embed="rId3">
            <a:alphaModFix/>
          </a:blip>
          <a:stretch>
            <a:fillRect/>
          </a:stretch>
        </p:blipFill>
        <p:spPr>
          <a:xfrm>
            <a:off x="0" y="-4225"/>
            <a:ext cx="9144001" cy="51435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6" name="Picture 5" descr="virtual top site.png"/>
          <p:cNvPicPr>
            <a:picLocks noChangeAspect="1"/>
          </p:cNvPicPr>
          <p:nvPr/>
        </p:nvPicPr>
        <p:blipFill>
          <a:blip r:embed="rId3"/>
          <a:srcRect l="35156" t="8551" r="39063" b="15953"/>
          <a:stretch>
            <a:fillRect/>
          </a:stretch>
        </p:blipFill>
        <p:spPr>
          <a:xfrm>
            <a:off x="7072330" y="1571618"/>
            <a:ext cx="1714543" cy="2649749"/>
          </a:xfrm>
          <a:prstGeom prst="rect">
            <a:avLst/>
          </a:prstGeom>
        </p:spPr>
      </p:pic>
      <p:sp>
        <p:nvSpPr>
          <p:cNvPr id="181" name="Google Shape;181;p20"/>
          <p:cNvSpPr txBox="1">
            <a:spLocks noGrp="1"/>
          </p:cNvSpPr>
          <p:nvPr>
            <p:ph type="sldNum" idx="12"/>
          </p:nvPr>
        </p:nvSpPr>
        <p:spPr>
          <a:xfrm>
            <a:off x="8472458" y="4663217"/>
            <a:ext cx="548700" cy="3936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None/>
            </a:pPr>
            <a:fld id="{00000000-1234-1234-1234-123412341234}" type="slidenum">
              <a:rPr lang="en" sz="1000" b="0">
                <a:solidFill>
                  <a:schemeClr val="dk2"/>
                </a:solidFill>
                <a:latin typeface="Arial"/>
                <a:ea typeface="Arial"/>
                <a:cs typeface="Arial"/>
                <a:sym typeface="Arial"/>
              </a:rPr>
              <a:pPr marL="0" lvl="0" indent="0" algn="r" rtl="0">
                <a:spcBef>
                  <a:spcPts val="0"/>
                </a:spcBef>
                <a:spcAft>
                  <a:spcPts val="0"/>
                </a:spcAft>
                <a:buNone/>
              </a:pPr>
              <a:t>10</a:t>
            </a:fld>
            <a:endParaRPr sz="1000" b="0">
              <a:solidFill>
                <a:schemeClr val="dk2"/>
              </a:solidFill>
              <a:latin typeface="Arial"/>
              <a:ea typeface="Arial"/>
              <a:cs typeface="Arial"/>
              <a:sym typeface="Arial"/>
            </a:endParaRPr>
          </a:p>
        </p:txBody>
      </p:sp>
      <p:sp>
        <p:nvSpPr>
          <p:cNvPr id="3" name="TextBox 2"/>
          <p:cNvSpPr txBox="1"/>
          <p:nvPr/>
        </p:nvSpPr>
        <p:spPr>
          <a:xfrm>
            <a:off x="2285984" y="357172"/>
            <a:ext cx="4786346" cy="523220"/>
          </a:xfrm>
          <a:prstGeom prst="rect">
            <a:avLst/>
          </a:prstGeom>
          <a:noFill/>
        </p:spPr>
        <p:txBody>
          <a:bodyPr wrap="square" rtlCol="0">
            <a:spAutoFit/>
          </a:bodyPr>
          <a:lstStyle/>
          <a:p>
            <a:pPr algn="ctr"/>
            <a:r>
              <a:rPr lang="en-US" sz="2800" b="1" dirty="0" smtClean="0"/>
              <a:t>METHODOLOGY</a:t>
            </a:r>
            <a:endParaRPr lang="en-US" sz="2800" b="1" dirty="0"/>
          </a:p>
        </p:txBody>
      </p:sp>
      <p:sp>
        <p:nvSpPr>
          <p:cNvPr id="4" name="TextBox 3"/>
          <p:cNvSpPr txBox="1"/>
          <p:nvPr/>
        </p:nvSpPr>
        <p:spPr>
          <a:xfrm>
            <a:off x="785786" y="857238"/>
            <a:ext cx="8215370" cy="375552"/>
          </a:xfrm>
          <a:prstGeom prst="rect">
            <a:avLst/>
          </a:prstGeom>
          <a:noFill/>
        </p:spPr>
        <p:txBody>
          <a:bodyPr wrap="square" rtlCol="0">
            <a:spAutoFit/>
          </a:bodyPr>
          <a:lstStyle/>
          <a:p>
            <a:pPr algn="just">
              <a:lnSpc>
                <a:spcPct val="150000"/>
              </a:lnSpc>
            </a:pPr>
            <a:r>
              <a:rPr lang="en-US" dirty="0" smtClean="0">
                <a:latin typeface="Cambria" pitchFamily="18" charset="0"/>
                <a:ea typeface="Cambria" pitchFamily="18" charset="0"/>
              </a:rPr>
              <a:t>For this project, we will use the applications of </a:t>
            </a:r>
            <a:r>
              <a:rPr lang="en-US" b="1" dirty="0" smtClean="0">
                <a:latin typeface="Cambria" pitchFamily="18" charset="0"/>
                <a:ea typeface="Cambria" pitchFamily="18" charset="0"/>
              </a:rPr>
              <a:t>Union &amp; Find </a:t>
            </a:r>
            <a:r>
              <a:rPr lang="en-US" dirty="0" smtClean="0">
                <a:latin typeface="Cambria" pitchFamily="18" charset="0"/>
                <a:ea typeface="Cambria" pitchFamily="18" charset="0"/>
              </a:rPr>
              <a:t>data structures to achieve the goal. </a:t>
            </a:r>
            <a:endParaRPr lang="en-US" dirty="0">
              <a:latin typeface="Cambria" pitchFamily="18" charset="0"/>
              <a:ea typeface="Cambria" pitchFamily="18" charset="0"/>
            </a:endParaRPr>
          </a:p>
        </p:txBody>
      </p:sp>
      <p:sp>
        <p:nvSpPr>
          <p:cNvPr id="5" name="TextBox 4"/>
          <p:cNvSpPr txBox="1"/>
          <p:nvPr/>
        </p:nvSpPr>
        <p:spPr>
          <a:xfrm>
            <a:off x="785786" y="1357304"/>
            <a:ext cx="7143800" cy="3323987"/>
          </a:xfrm>
          <a:prstGeom prst="rect">
            <a:avLst/>
          </a:prstGeom>
          <a:noFill/>
        </p:spPr>
        <p:txBody>
          <a:bodyPr wrap="square" rtlCol="0">
            <a:spAutoFit/>
          </a:bodyPr>
          <a:lstStyle/>
          <a:p>
            <a:r>
              <a:rPr lang="en-US" dirty="0" smtClean="0">
                <a:latin typeface="Cambria" pitchFamily="18" charset="0"/>
                <a:ea typeface="Cambria" pitchFamily="18" charset="0"/>
              </a:rPr>
              <a:t>The entire implementation of this project can be summarized in the following steps:</a:t>
            </a:r>
          </a:p>
          <a:p>
            <a:endParaRPr lang="en-US" dirty="0" smtClean="0"/>
          </a:p>
          <a:p>
            <a:pPr marL="342900" indent="-342900" algn="just">
              <a:buFont typeface="+mj-lt"/>
              <a:buAutoNum type="arabicPeriod"/>
            </a:pPr>
            <a:r>
              <a:rPr lang="en-US" b="1" dirty="0" smtClean="0">
                <a:latin typeface="Calibri" pitchFamily="34" charset="0"/>
                <a:cs typeface="Calibri" pitchFamily="34" charset="0"/>
              </a:rPr>
              <a:t>Create an API for the union-find algorithm: </a:t>
            </a:r>
            <a:r>
              <a:rPr lang="en-US" dirty="0" smtClean="0">
                <a:latin typeface="Calibri" pitchFamily="34" charset="0"/>
                <a:cs typeface="Calibri" pitchFamily="34" charset="0"/>
              </a:rPr>
              <a:t>Make </a:t>
            </a:r>
            <a:r>
              <a:rPr lang="en-US" dirty="0" err="1" smtClean="0">
                <a:latin typeface="Calibri" pitchFamily="34" charset="0"/>
                <a:cs typeface="Calibri" pitchFamily="34" charset="0"/>
              </a:rPr>
              <a:t>findset</a:t>
            </a:r>
            <a:r>
              <a:rPr lang="en-US" dirty="0" smtClean="0">
                <a:latin typeface="Calibri" pitchFamily="34" charset="0"/>
                <a:cs typeface="Calibri" pitchFamily="34" charset="0"/>
              </a:rPr>
              <a:t>() and </a:t>
            </a:r>
            <a:r>
              <a:rPr lang="en-US" dirty="0" err="1" smtClean="0">
                <a:latin typeface="Calibri" pitchFamily="34" charset="0"/>
                <a:cs typeface="Calibri" pitchFamily="34" charset="0"/>
              </a:rPr>
              <a:t>unionset</a:t>
            </a:r>
            <a:r>
              <a:rPr lang="en-US" dirty="0" smtClean="0">
                <a:latin typeface="Calibri" pitchFamily="34" charset="0"/>
                <a:cs typeface="Calibri" pitchFamily="34" charset="0"/>
              </a:rPr>
              <a:t>() </a:t>
            </a:r>
            <a:r>
              <a:rPr lang="en-US" dirty="0" smtClean="0">
                <a:latin typeface="Calibri" pitchFamily="34" charset="0"/>
                <a:cs typeface="Calibri" pitchFamily="34" charset="0"/>
              </a:rPr>
              <a:t>functions.</a:t>
            </a:r>
            <a:endParaRPr lang="en-US" b="1" dirty="0" smtClean="0">
              <a:latin typeface="Calibri" pitchFamily="34" charset="0"/>
              <a:cs typeface="Calibri" pitchFamily="34" charset="0"/>
            </a:endParaRPr>
          </a:p>
          <a:p>
            <a:pPr marL="342900" indent="-342900">
              <a:buFont typeface="+mj-lt"/>
              <a:buAutoNum type="arabicPeriod"/>
            </a:pPr>
            <a:endParaRPr lang="en-US" b="1" dirty="0" smtClean="0">
              <a:latin typeface="Calibri" pitchFamily="34" charset="0"/>
              <a:cs typeface="Calibri" pitchFamily="34" charset="0"/>
            </a:endParaRPr>
          </a:p>
          <a:p>
            <a:pPr marL="342900" lvl="0" indent="-342900" algn="just">
              <a:buFont typeface="+mj-lt"/>
              <a:buAutoNum type="arabicPeriod"/>
            </a:pPr>
            <a:r>
              <a:rPr lang="en-US" b="1" dirty="0" smtClean="0">
                <a:latin typeface="Calibri" pitchFamily="34" charset="0"/>
                <a:cs typeface="Calibri" pitchFamily="34" charset="0"/>
              </a:rPr>
              <a:t>Optimize the Algorithm: </a:t>
            </a:r>
            <a:r>
              <a:rPr lang="en-US" dirty="0" smtClean="0">
                <a:latin typeface="Calibri" pitchFamily="34" charset="0"/>
                <a:cs typeface="Calibri" pitchFamily="34" charset="0"/>
              </a:rPr>
              <a:t>O(n) -&gt; O(</a:t>
            </a:r>
            <a:r>
              <a:rPr lang="en-US" dirty="0" err="1" smtClean="0">
                <a:latin typeface="Calibri" pitchFamily="34" charset="0"/>
                <a:cs typeface="Calibri" pitchFamily="34" charset="0"/>
              </a:rPr>
              <a:t>logn</a:t>
            </a:r>
            <a:r>
              <a:rPr lang="en-US" dirty="0" smtClean="0">
                <a:latin typeface="Calibri" pitchFamily="34" charset="0"/>
                <a:cs typeface="Calibri" pitchFamily="34" charset="0"/>
              </a:rPr>
              <a:t>) -&gt; O(1</a:t>
            </a:r>
            <a:r>
              <a:rPr lang="en-US" dirty="0" smtClean="0">
                <a:latin typeface="Calibri" pitchFamily="34" charset="0"/>
                <a:cs typeface="Calibri" pitchFamily="34" charset="0"/>
              </a:rPr>
              <a:t>).</a:t>
            </a:r>
            <a:endParaRPr lang="en-US" b="1" dirty="0" smtClean="0">
              <a:latin typeface="Calibri" pitchFamily="34" charset="0"/>
              <a:cs typeface="Calibri" pitchFamily="34" charset="0"/>
            </a:endParaRPr>
          </a:p>
          <a:p>
            <a:pPr marL="342900" lvl="0" indent="-342900" algn="just"/>
            <a:endParaRPr lang="en-US" b="1" dirty="0" smtClean="0">
              <a:latin typeface="Calibri" pitchFamily="34" charset="0"/>
              <a:cs typeface="Calibri" pitchFamily="34" charset="0"/>
            </a:endParaRPr>
          </a:p>
          <a:p>
            <a:pPr marL="342900" lvl="0" indent="-342900" algn="just">
              <a:buAutoNum type="arabicPeriod" startAt="3"/>
            </a:pPr>
            <a:r>
              <a:rPr lang="en-US" b="1" dirty="0" smtClean="0">
                <a:latin typeface="Calibri" pitchFamily="34" charset="0"/>
                <a:cs typeface="Calibri" pitchFamily="34" charset="0"/>
              </a:rPr>
              <a:t>Analyze the Grid: </a:t>
            </a:r>
            <a:r>
              <a:rPr lang="en-US" dirty="0" smtClean="0">
                <a:latin typeface="Calibri" pitchFamily="34" charset="0"/>
                <a:cs typeface="Calibri" pitchFamily="34" charset="0"/>
              </a:rPr>
              <a:t>Take input as per requirement of </a:t>
            </a:r>
            <a:r>
              <a:rPr lang="en-US" dirty="0" smtClean="0">
                <a:latin typeface="Calibri" pitchFamily="34" charset="0"/>
                <a:cs typeface="Calibri" pitchFamily="34" charset="0"/>
              </a:rPr>
              <a:t>input.</a:t>
            </a:r>
            <a:endParaRPr lang="en-US" dirty="0" smtClean="0">
              <a:latin typeface="Calibri" pitchFamily="34" charset="0"/>
              <a:cs typeface="Calibri" pitchFamily="34" charset="0"/>
            </a:endParaRPr>
          </a:p>
          <a:p>
            <a:pPr marL="342900" lvl="0" indent="-342900" algn="just">
              <a:buAutoNum type="arabicPeriod" startAt="3"/>
            </a:pPr>
            <a:endParaRPr lang="en-US" dirty="0" smtClean="0">
              <a:latin typeface="Calibri" pitchFamily="34" charset="0"/>
              <a:cs typeface="Calibri" pitchFamily="34" charset="0"/>
            </a:endParaRPr>
          </a:p>
          <a:p>
            <a:pPr marL="342900" indent="-342900" algn="just">
              <a:buFont typeface="Arial"/>
              <a:buAutoNum type="arabicPeriod" startAt="3"/>
            </a:pPr>
            <a:r>
              <a:rPr lang="en-US" b="1" dirty="0" smtClean="0">
                <a:latin typeface="Calibri" pitchFamily="34" charset="0"/>
                <a:cs typeface="Calibri" pitchFamily="34" charset="0"/>
              </a:rPr>
              <a:t>Virtual Top Site: </a:t>
            </a:r>
            <a:r>
              <a:rPr lang="en-US" dirty="0" smtClean="0">
                <a:latin typeface="Calibri" pitchFamily="34" charset="0"/>
                <a:cs typeface="Calibri" pitchFamily="34" charset="0"/>
              </a:rPr>
              <a:t>Connect every cell of top &amp; bottom row with source and sink.</a:t>
            </a:r>
            <a:endParaRPr lang="en-US" b="1" dirty="0" smtClean="0">
              <a:latin typeface="Calibri" pitchFamily="34" charset="0"/>
              <a:cs typeface="Calibri" pitchFamily="34" charset="0"/>
            </a:endParaRPr>
          </a:p>
          <a:p>
            <a:pPr marL="342900" indent="-342900" algn="just">
              <a:buFont typeface="Arial"/>
              <a:buAutoNum type="arabicPeriod" startAt="3"/>
            </a:pPr>
            <a:endParaRPr lang="en-US" b="1" dirty="0" smtClean="0">
              <a:latin typeface="Calibri" pitchFamily="34" charset="0"/>
              <a:cs typeface="Calibri" pitchFamily="34" charset="0"/>
            </a:endParaRPr>
          </a:p>
          <a:p>
            <a:pPr marL="342900" indent="-342900" algn="just">
              <a:buFont typeface="Arial"/>
              <a:buAutoNum type="arabicPeriod" startAt="3"/>
            </a:pPr>
            <a:r>
              <a:rPr lang="en-US" b="1" dirty="0" smtClean="0">
                <a:latin typeface="Calibri" pitchFamily="34" charset="0"/>
                <a:cs typeface="Calibri" pitchFamily="34" charset="0"/>
              </a:rPr>
              <a:t>Avoid backwash problem: </a:t>
            </a:r>
            <a:r>
              <a:rPr lang="en-US" dirty="0" smtClean="0">
                <a:latin typeface="Calibri" pitchFamily="34" charset="0"/>
                <a:cs typeface="Calibri" pitchFamily="34" charset="0"/>
              </a:rPr>
              <a:t>Avoid backflow of water from sink to </a:t>
            </a:r>
            <a:r>
              <a:rPr lang="en-US" dirty="0" smtClean="0">
                <a:latin typeface="Calibri" pitchFamily="34" charset="0"/>
                <a:cs typeface="Calibri" pitchFamily="34" charset="0"/>
              </a:rPr>
              <a:t>cells.</a:t>
            </a:r>
            <a:endParaRPr lang="en-US" b="1" dirty="0" smtClean="0">
              <a:latin typeface="Calibri" pitchFamily="34" charset="0"/>
              <a:cs typeface="Calibri" pitchFamily="34" charset="0"/>
            </a:endParaRPr>
          </a:p>
          <a:p>
            <a:pPr marL="342900" indent="-342900" algn="just">
              <a:buFont typeface="Arial"/>
              <a:buAutoNum type="arabicPeriod" startAt="3"/>
            </a:pPr>
            <a:endParaRPr lang="en-US" b="1" dirty="0" smtClean="0">
              <a:latin typeface="Calibri" pitchFamily="34" charset="0"/>
              <a:cs typeface="Calibri" pitchFamily="34" charset="0"/>
            </a:endParaRPr>
          </a:p>
          <a:p>
            <a:pPr marL="342900" indent="-342900" algn="just">
              <a:buFont typeface="Arial"/>
              <a:buAutoNum type="arabicPeriod" startAt="3"/>
            </a:pPr>
            <a:r>
              <a:rPr lang="en-US" b="1" dirty="0" smtClean="0">
                <a:latin typeface="Calibri" pitchFamily="34" charset="0"/>
                <a:cs typeface="Calibri" pitchFamily="34" charset="0"/>
              </a:rPr>
              <a:t>Check the connection: </a:t>
            </a:r>
            <a:r>
              <a:rPr lang="en-US" dirty="0" smtClean="0">
                <a:latin typeface="Calibri" pitchFamily="34" charset="0"/>
                <a:cs typeface="Calibri" pitchFamily="34" charset="0"/>
              </a:rPr>
              <a:t>Final step to check connection.</a:t>
            </a:r>
          </a:p>
          <a:p>
            <a:pPr marL="342900" lvl="0" indent="-342900" algn="just">
              <a:buAutoNum type="arabicPeriod" startAt="3"/>
            </a:pPr>
            <a:endParaRPr lang="en-US" dirty="0" smtClean="0">
              <a:latin typeface="Calibri" pitchFamily="34" charset="0"/>
              <a:cs typeface="Calibri" pitchFamily="34" charset="0"/>
            </a:endParaRPr>
          </a:p>
          <a:p>
            <a:pPr marL="342900" indent="-342900"/>
            <a:endParaRPr lang="en-US" b="1" dirty="0" smtClean="0">
              <a:latin typeface="Calibri" pitchFamily="34" charset="0"/>
              <a:cs typeface="Calibri" pitchFamily="34" charset="0"/>
            </a:endParaRPr>
          </a:p>
        </p:txBody>
      </p:sp>
      <p:sp>
        <p:nvSpPr>
          <p:cNvPr id="7" name="TextBox 6"/>
          <p:cNvSpPr txBox="1"/>
          <p:nvPr/>
        </p:nvSpPr>
        <p:spPr>
          <a:xfrm>
            <a:off x="8001024" y="1571618"/>
            <a:ext cx="571504" cy="230832"/>
          </a:xfrm>
          <a:prstGeom prst="rect">
            <a:avLst/>
          </a:prstGeom>
          <a:noFill/>
        </p:spPr>
        <p:txBody>
          <a:bodyPr wrap="square" rtlCol="0">
            <a:spAutoFit/>
          </a:bodyPr>
          <a:lstStyle/>
          <a:p>
            <a:r>
              <a:rPr lang="en-IN" sz="900" dirty="0" smtClean="0">
                <a:latin typeface="Calibri" pitchFamily="34" charset="0"/>
                <a:cs typeface="Calibri" pitchFamily="34" charset="0"/>
              </a:rPr>
              <a:t>Source</a:t>
            </a:r>
            <a:endParaRPr lang="en-US" sz="900" dirty="0">
              <a:latin typeface="Calibri" pitchFamily="34" charset="0"/>
              <a:cs typeface="Calibri" pitchFamily="34" charset="0"/>
            </a:endParaRPr>
          </a:p>
        </p:txBody>
      </p:sp>
      <p:sp>
        <p:nvSpPr>
          <p:cNvPr id="8" name="TextBox 7"/>
          <p:cNvSpPr txBox="1"/>
          <p:nvPr/>
        </p:nvSpPr>
        <p:spPr>
          <a:xfrm>
            <a:off x="8072462" y="3929072"/>
            <a:ext cx="428628" cy="246221"/>
          </a:xfrm>
          <a:prstGeom prst="rect">
            <a:avLst/>
          </a:prstGeom>
          <a:noFill/>
        </p:spPr>
        <p:txBody>
          <a:bodyPr wrap="square" rtlCol="0">
            <a:spAutoFit/>
          </a:bodyPr>
          <a:lstStyle/>
          <a:p>
            <a:r>
              <a:rPr lang="en-IN" sz="1000" dirty="0" smtClean="0">
                <a:latin typeface="Calibri" pitchFamily="34" charset="0"/>
                <a:cs typeface="Calibri" pitchFamily="34" charset="0"/>
              </a:rPr>
              <a:t>Sink</a:t>
            </a:r>
            <a:endParaRPr lang="en-US" sz="1000" dirty="0">
              <a:latin typeface="Calibri" pitchFamily="34" charset="0"/>
              <a:cs typeface="Calibri" pitchFamily="3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11</a:t>
            </a:fld>
            <a:endParaRPr lang="en"/>
          </a:p>
        </p:txBody>
      </p:sp>
      <p:sp>
        <p:nvSpPr>
          <p:cNvPr id="3" name="TextBox 2"/>
          <p:cNvSpPr txBox="1"/>
          <p:nvPr/>
        </p:nvSpPr>
        <p:spPr>
          <a:xfrm>
            <a:off x="785786" y="285735"/>
            <a:ext cx="7643866" cy="1815882"/>
          </a:xfrm>
          <a:prstGeom prst="rect">
            <a:avLst/>
          </a:prstGeom>
          <a:noFill/>
        </p:spPr>
        <p:txBody>
          <a:bodyPr wrap="square" rtlCol="0">
            <a:spAutoFit/>
          </a:bodyPr>
          <a:lstStyle/>
          <a:p>
            <a:pPr marL="342900" indent="-342900" algn="just">
              <a:buAutoNum type="arabicPeriod" startAt="7"/>
            </a:pPr>
            <a:r>
              <a:rPr lang="en-US" b="1" dirty="0" smtClean="0">
                <a:latin typeface="Calibri" pitchFamily="34" charset="0"/>
                <a:cs typeface="Calibri" pitchFamily="34" charset="0"/>
              </a:rPr>
              <a:t>Monte Carlo simulation: </a:t>
            </a:r>
            <a:r>
              <a:rPr lang="en-US" dirty="0" smtClean="0">
                <a:latin typeface="Calibri" pitchFamily="34" charset="0"/>
                <a:cs typeface="Calibri" pitchFamily="34" charset="0"/>
              </a:rPr>
              <a:t>Monte Carlo methods, or Monte Carlo experiments, are a broad class of computational algorithms that rely on repeated random sampling to obtain numerical results. The underlying concept is to use randomness to solve problems that might be deterministic in principle [10].</a:t>
            </a:r>
            <a:r>
              <a:rPr lang="en-US" b="1" dirty="0" smtClean="0">
                <a:latin typeface="Calibri" pitchFamily="34" charset="0"/>
                <a:cs typeface="Calibri" pitchFamily="34" charset="0"/>
              </a:rPr>
              <a:t> </a:t>
            </a:r>
          </a:p>
          <a:p>
            <a:pPr marL="342900" indent="-342900" algn="just">
              <a:buAutoNum type="arabicPeriod" startAt="7"/>
            </a:pPr>
            <a:endParaRPr lang="en-US" b="1" dirty="0" smtClean="0">
              <a:latin typeface="Calibri" pitchFamily="34" charset="0"/>
              <a:cs typeface="Calibri" pitchFamily="34" charset="0"/>
            </a:endParaRPr>
          </a:p>
          <a:p>
            <a:pPr marL="342900" indent="-342900"/>
            <a:r>
              <a:rPr lang="en-US" b="1" dirty="0" smtClean="0">
                <a:latin typeface="Calibri" pitchFamily="34" charset="0"/>
                <a:cs typeface="Calibri" pitchFamily="34" charset="0"/>
              </a:rPr>
              <a:t>	</a:t>
            </a:r>
            <a:r>
              <a:rPr lang="en-US" dirty="0" smtClean="0">
                <a:latin typeface="Calibri" pitchFamily="34" charset="0"/>
                <a:cs typeface="Calibri" pitchFamily="34" charset="0"/>
              </a:rPr>
              <a:t>For example, if sites are opened in a 20-by-20 grid according to the snapshots below, then our estimate of the percolation threshold is 204/400 = 0.51 because the system percolates when the 204th site is opened.</a:t>
            </a:r>
            <a:endParaRPr lang="en-US" b="1" dirty="0" smtClean="0">
              <a:latin typeface="Calibri" pitchFamily="34" charset="0"/>
              <a:cs typeface="Calibri" pitchFamily="34" charset="0"/>
            </a:endParaRPr>
          </a:p>
        </p:txBody>
      </p:sp>
      <p:pic>
        <p:nvPicPr>
          <p:cNvPr id="4" name="Picture 2"/>
          <p:cNvPicPr>
            <a:picLocks noChangeAspect="1" noChangeArrowheads="1"/>
          </p:cNvPicPr>
          <p:nvPr/>
        </p:nvPicPr>
        <p:blipFill>
          <a:blip r:embed="rId2"/>
          <a:srcRect/>
          <a:stretch>
            <a:fillRect/>
          </a:stretch>
        </p:blipFill>
        <p:spPr bwMode="auto">
          <a:xfrm>
            <a:off x="642910" y="2071684"/>
            <a:ext cx="7953375" cy="2209800"/>
          </a:xfrm>
          <a:prstGeom prst="rect">
            <a:avLst/>
          </a:prstGeom>
          <a:noFill/>
          <a:ln w="9525">
            <a:noFill/>
            <a:miter lim="800000"/>
            <a:headEnd/>
            <a:tailEnd/>
          </a:ln>
          <a:effectLst/>
        </p:spPr>
      </p:pic>
      <p:sp>
        <p:nvSpPr>
          <p:cNvPr id="5" name="TextBox 4"/>
          <p:cNvSpPr txBox="1"/>
          <p:nvPr/>
        </p:nvSpPr>
        <p:spPr>
          <a:xfrm>
            <a:off x="3357554" y="4357700"/>
            <a:ext cx="2928958" cy="477054"/>
          </a:xfrm>
          <a:prstGeom prst="rect">
            <a:avLst/>
          </a:prstGeom>
          <a:noFill/>
        </p:spPr>
        <p:txBody>
          <a:bodyPr wrap="square" rtlCol="0">
            <a:spAutoFit/>
          </a:bodyPr>
          <a:lstStyle/>
          <a:p>
            <a:r>
              <a:rPr lang="en-US" sz="1100" dirty="0" smtClean="0"/>
              <a:t>Fig 3 Site distribution at various time [11]</a:t>
            </a:r>
          </a:p>
          <a:p>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12</a:t>
            </a:fld>
            <a:endParaRPr lang="en"/>
          </a:p>
        </p:txBody>
      </p:sp>
      <p:sp>
        <p:nvSpPr>
          <p:cNvPr id="3" name="TextBox 2"/>
          <p:cNvSpPr txBox="1"/>
          <p:nvPr/>
        </p:nvSpPr>
        <p:spPr>
          <a:xfrm>
            <a:off x="1000100" y="642924"/>
            <a:ext cx="7358114" cy="954107"/>
          </a:xfrm>
          <a:prstGeom prst="rect">
            <a:avLst/>
          </a:prstGeom>
          <a:noFill/>
        </p:spPr>
        <p:txBody>
          <a:bodyPr wrap="square" rtlCol="0">
            <a:spAutoFit/>
          </a:bodyPr>
          <a:lstStyle/>
          <a:p>
            <a:pPr algn="just"/>
            <a:r>
              <a:rPr lang="en-US" dirty="0" smtClean="0">
                <a:latin typeface="Calibri" pitchFamily="34" charset="0"/>
                <a:cs typeface="Calibri" pitchFamily="34" charset="0"/>
              </a:rPr>
              <a:t>By repeating this computational experiment T times and averaging the results, we obtain a more accurate estimate of the percolation threshold. Let </a:t>
            </a:r>
            <a:r>
              <a:rPr lang="en-US" i="1" dirty="0" err="1" smtClean="0">
                <a:latin typeface="Calibri" pitchFamily="34" charset="0"/>
                <a:cs typeface="Calibri" pitchFamily="34" charset="0"/>
              </a:rPr>
              <a:t>x</a:t>
            </a:r>
            <a:r>
              <a:rPr lang="en-US" i="1" baseline="-25000" dirty="0" err="1" smtClean="0">
                <a:latin typeface="Calibri" pitchFamily="34" charset="0"/>
                <a:cs typeface="Calibri" pitchFamily="34" charset="0"/>
              </a:rPr>
              <a:t>t</a:t>
            </a:r>
            <a:r>
              <a:rPr lang="en-US" b="1" dirty="0" smtClean="0"/>
              <a:t> </a:t>
            </a:r>
            <a:r>
              <a:rPr lang="en-US" dirty="0" smtClean="0">
                <a:latin typeface="Calibri" pitchFamily="34" charset="0"/>
                <a:cs typeface="Calibri" pitchFamily="34" charset="0"/>
              </a:rPr>
              <a:t>be the fraction of open sites in computational experiment t. The sample mean </a:t>
            </a:r>
            <a:r>
              <a:rPr lang="el-GR" i="1" dirty="0" smtClean="0">
                <a:latin typeface="Calibri" pitchFamily="34" charset="0"/>
                <a:cs typeface="Calibri" pitchFamily="34" charset="0"/>
              </a:rPr>
              <a:t>μ</a:t>
            </a:r>
            <a:r>
              <a:rPr lang="en-US" dirty="0" smtClean="0"/>
              <a:t> </a:t>
            </a:r>
            <a:r>
              <a:rPr lang="en-US" dirty="0" smtClean="0">
                <a:latin typeface="Calibri" pitchFamily="34" charset="0"/>
                <a:cs typeface="Calibri" pitchFamily="34" charset="0"/>
              </a:rPr>
              <a:t>provides an estimate of the percolation threshold, and the sample standard deviation</a:t>
            </a:r>
            <a:r>
              <a:rPr lang="en-US" i="1" dirty="0" smtClean="0">
                <a:latin typeface="Calibri" pitchFamily="34" charset="0"/>
                <a:cs typeface="Calibri" pitchFamily="34" charset="0"/>
              </a:rPr>
              <a:t> </a:t>
            </a:r>
            <a:r>
              <a:rPr lang="el-GR" i="1" dirty="0" smtClean="0">
                <a:latin typeface="Calibri" pitchFamily="34" charset="0"/>
                <a:cs typeface="Calibri" pitchFamily="34" charset="0"/>
              </a:rPr>
              <a:t>σ</a:t>
            </a:r>
            <a:r>
              <a:rPr lang="en-US" i="1" dirty="0" smtClean="0">
                <a:latin typeface="Calibri" pitchFamily="34" charset="0"/>
                <a:cs typeface="Calibri" pitchFamily="34" charset="0"/>
              </a:rPr>
              <a:t> </a:t>
            </a:r>
            <a:r>
              <a:rPr lang="en-US" dirty="0" smtClean="0">
                <a:latin typeface="Calibri" pitchFamily="34" charset="0"/>
                <a:cs typeface="Calibri" pitchFamily="34" charset="0"/>
              </a:rPr>
              <a:t>measures the sharpness of the threshold:</a:t>
            </a:r>
          </a:p>
        </p:txBody>
      </p:sp>
      <p:pic>
        <p:nvPicPr>
          <p:cNvPr id="4" name="Picture 3"/>
          <p:cNvPicPr/>
          <p:nvPr/>
        </p:nvPicPr>
        <p:blipFill>
          <a:blip r:embed="rId2"/>
          <a:srcRect l="21260" t="45979" r="32972" b="44755"/>
          <a:stretch>
            <a:fillRect/>
          </a:stretch>
        </p:blipFill>
        <p:spPr bwMode="auto">
          <a:xfrm>
            <a:off x="1928794" y="1785932"/>
            <a:ext cx="5715040" cy="785818"/>
          </a:xfrm>
          <a:prstGeom prst="rect">
            <a:avLst/>
          </a:prstGeom>
          <a:noFill/>
          <a:ln w="9525">
            <a:noFill/>
            <a:miter lim="800000"/>
            <a:headEnd/>
            <a:tailEnd/>
          </a:ln>
        </p:spPr>
      </p:pic>
      <p:sp>
        <p:nvSpPr>
          <p:cNvPr id="5" name="TextBox 4"/>
          <p:cNvSpPr txBox="1"/>
          <p:nvPr/>
        </p:nvSpPr>
        <p:spPr>
          <a:xfrm>
            <a:off x="1000100" y="2786064"/>
            <a:ext cx="7358114" cy="523220"/>
          </a:xfrm>
          <a:prstGeom prst="rect">
            <a:avLst/>
          </a:prstGeom>
          <a:noFill/>
        </p:spPr>
        <p:txBody>
          <a:bodyPr wrap="square" rtlCol="0">
            <a:spAutoFit/>
          </a:bodyPr>
          <a:lstStyle/>
          <a:p>
            <a:pPr algn="just"/>
            <a:r>
              <a:rPr lang="en-US" dirty="0" smtClean="0">
                <a:latin typeface="Calibri" pitchFamily="34" charset="0"/>
                <a:cs typeface="Calibri" pitchFamily="34" charset="0"/>
              </a:rPr>
              <a:t>Assuming T is sufficiently large (say, at least 30), the following provides a 95% confidence interval for the percolation threshold:</a:t>
            </a:r>
          </a:p>
        </p:txBody>
      </p:sp>
      <p:pic>
        <p:nvPicPr>
          <p:cNvPr id="6" name="Picture 5"/>
          <p:cNvPicPr/>
          <p:nvPr/>
        </p:nvPicPr>
        <p:blipFill>
          <a:blip r:embed="rId3"/>
          <a:srcRect l="36122" t="60490" r="46063" b="30769"/>
          <a:stretch>
            <a:fillRect/>
          </a:stretch>
        </p:blipFill>
        <p:spPr bwMode="auto">
          <a:xfrm>
            <a:off x="3571868" y="3429006"/>
            <a:ext cx="2500330" cy="64294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13</a:t>
            </a:fld>
            <a:endParaRPr lang="en" dirty="0"/>
          </a:p>
        </p:txBody>
      </p:sp>
      <p:sp>
        <p:nvSpPr>
          <p:cNvPr id="40961" name="Rectangle 1"/>
          <p:cNvSpPr>
            <a:spLocks noChangeArrowheads="1"/>
          </p:cNvSpPr>
          <p:nvPr/>
        </p:nvSpPr>
        <p:spPr bwMode="auto">
          <a:xfrm>
            <a:off x="1714480" y="1214428"/>
            <a:ext cx="4000528" cy="32316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tab pos="596900" algn="l"/>
              </a:tabLst>
            </a:pP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buFontTx/>
              <a:buNone/>
              <a:tabLst>
                <a:tab pos="596900" algn="l"/>
              </a:tabLst>
            </a:pPr>
            <a:r>
              <a:rPr kumimoji="0" lang="en-US" sz="1200" b="1" i="0" u="none" strike="noStrike" cap="none" normalizeH="0" baseline="0" dirty="0" smtClean="0">
                <a:ln>
                  <a:noFill/>
                </a:ln>
                <a:solidFill>
                  <a:srgbClr val="000009"/>
                </a:solidFill>
                <a:effectLst/>
                <a:latin typeface="Arial" pitchFamily="34" charset="0"/>
                <a:ea typeface="Times New Roman" pitchFamily="18" charset="0"/>
                <a:cs typeface="Arial" pitchFamily="34" charset="0"/>
              </a:rPr>
              <a:t>Hardware:</a:t>
            </a:r>
            <a:endParaRPr kumimoji="0" lang="en-US" sz="1200" b="1" i="0" u="none" strike="noStrike" cap="none" normalizeH="0" baseline="0" dirty="0" smtClean="0">
              <a:ln>
                <a:noFill/>
              </a:ln>
              <a:solidFill>
                <a:schemeClr val="tx1"/>
              </a:solidFill>
              <a:effectLst/>
              <a:latin typeface="Arial" pitchFamily="34" charset="0"/>
              <a:cs typeface="Arial" pitchFamily="34" charset="0"/>
            </a:endParaRPr>
          </a:p>
          <a:p>
            <a:pPr lvl="2" eaLnBrk="0" fontAlgn="base" hangingPunct="0">
              <a:lnSpc>
                <a:spcPct val="150000"/>
              </a:lnSpc>
              <a:spcBef>
                <a:spcPct val="0"/>
              </a:spcBef>
              <a:spcAft>
                <a:spcPct val="0"/>
              </a:spcAft>
              <a:buClrTx/>
              <a:tabLst>
                <a:tab pos="596900" algn="l"/>
              </a:tabLst>
            </a:pPr>
            <a:r>
              <a:rPr kumimoji="0" lang="en-US" b="0" i="0" u="none" strike="noStrike" cap="none" normalizeH="0" baseline="0" dirty="0" smtClean="0">
                <a:ln>
                  <a:noFill/>
                </a:ln>
                <a:solidFill>
                  <a:srgbClr val="000009"/>
                </a:solidFill>
                <a:effectLst/>
                <a:latin typeface="Arial" pitchFamily="34" charset="0"/>
                <a:ea typeface="Times New Roman" pitchFamily="18" charset="0"/>
                <a:cs typeface="Arial" pitchFamily="34" charset="0"/>
              </a:rPr>
              <a:t>	</a:t>
            </a:r>
            <a:r>
              <a:rPr kumimoji="0" lang="en-US" b="0" i="0" u="none" strike="noStrike" cap="none" normalizeH="0" baseline="0" dirty="0" smtClean="0">
                <a:ln>
                  <a:noFill/>
                </a:ln>
                <a:solidFill>
                  <a:srgbClr val="000009"/>
                </a:solidFill>
                <a:effectLst/>
                <a:latin typeface="Calibri" pitchFamily="34" charset="0"/>
                <a:ea typeface="Times New Roman" pitchFamily="18" charset="0"/>
                <a:cs typeface="Calibri" pitchFamily="34" charset="0"/>
              </a:rPr>
              <a:t>RAM: 4GB</a:t>
            </a:r>
            <a:endParaRPr kumimoji="0" lang="en-US" b="0" i="0" u="none" strike="noStrike" cap="none" normalizeH="0" baseline="0" dirty="0" smtClean="0">
              <a:ln>
                <a:noFill/>
              </a:ln>
              <a:solidFill>
                <a:schemeClr val="tx1"/>
              </a:solidFill>
              <a:effectLst/>
              <a:latin typeface="Calibri" pitchFamily="34" charset="0"/>
              <a:cs typeface="Calibri"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b="0" i="0" u="none" strike="noStrike" cap="none" normalizeH="0" baseline="0" dirty="0" smtClean="0">
                <a:ln>
                  <a:noFill/>
                </a:ln>
                <a:solidFill>
                  <a:srgbClr val="000009"/>
                </a:solidFill>
                <a:effectLst/>
                <a:latin typeface="Calibri" pitchFamily="34" charset="0"/>
                <a:ea typeface="Times New Roman" pitchFamily="18" charset="0"/>
                <a:cs typeface="Calibri" pitchFamily="34" charset="0"/>
              </a:rPr>
              <a:t>	Disk Space: 500 MB </a:t>
            </a:r>
          </a:p>
          <a:p>
            <a:pPr marL="0" marR="0" lvl="0" indent="0" algn="l" defTabSz="914400" rtl="0" eaLnBrk="0" fontAlgn="base" latinLnBrk="0" hangingPunct="0">
              <a:lnSpc>
                <a:spcPct val="150000"/>
              </a:lnSpc>
              <a:spcBef>
                <a:spcPct val="0"/>
              </a:spcBef>
              <a:spcAft>
                <a:spcPct val="0"/>
              </a:spcAft>
              <a:buClrTx/>
              <a:buSzTx/>
              <a:tabLst>
                <a:tab pos="596900" algn="l"/>
              </a:tabLst>
            </a:pPr>
            <a:endParaRPr kumimoji="0" lang="en-US" b="0" i="0" u="none" strike="noStrike" cap="none" normalizeH="0" baseline="0" dirty="0" smtClean="0">
              <a:ln>
                <a:noFill/>
              </a:ln>
              <a:solidFill>
                <a:srgbClr val="000009"/>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sz="1200" b="1" i="0" u="none" strike="noStrike" cap="none" normalizeH="0" baseline="0" dirty="0" smtClean="0">
                <a:ln>
                  <a:noFill/>
                </a:ln>
                <a:solidFill>
                  <a:srgbClr val="000009"/>
                </a:solidFill>
                <a:effectLst/>
                <a:latin typeface="Arial" pitchFamily="34" charset="0"/>
                <a:ea typeface="Times New Roman" pitchFamily="18" charset="0"/>
                <a:cs typeface="Arial" pitchFamily="34" charset="0"/>
              </a:rPr>
              <a:t>Software:</a:t>
            </a:r>
            <a:endParaRPr kumimoji="0" lang="en-US" sz="12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b="0" i="0" u="none" strike="noStrike" cap="none" normalizeH="0" baseline="0" dirty="0" smtClean="0">
                <a:ln>
                  <a:noFill/>
                </a:ln>
                <a:solidFill>
                  <a:srgbClr val="000009"/>
                </a:solidFill>
                <a:effectLst/>
                <a:latin typeface="Arial" pitchFamily="34" charset="0"/>
                <a:ea typeface="Times New Roman" pitchFamily="18" charset="0"/>
                <a:cs typeface="Arial" pitchFamily="34" charset="0"/>
              </a:rPr>
              <a:t>	</a:t>
            </a:r>
            <a:r>
              <a:rPr kumimoji="0" lang="en-US" b="0" i="0" u="none" strike="noStrike" cap="none" normalizeH="0" baseline="0" dirty="0" smtClean="0">
                <a:ln>
                  <a:noFill/>
                </a:ln>
                <a:solidFill>
                  <a:srgbClr val="000009"/>
                </a:solidFill>
                <a:effectLst/>
                <a:latin typeface="Calibri" pitchFamily="34" charset="0"/>
                <a:ea typeface="Times New Roman" pitchFamily="18" charset="0"/>
                <a:cs typeface="Calibri" pitchFamily="34" charset="0"/>
              </a:rPr>
              <a:t>Sublime Text( or any other C++ IDE)</a:t>
            </a:r>
            <a:endParaRPr kumimoji="0" lang="en-US" b="0" i="0" u="none" strike="noStrike" cap="none" normalizeH="0" baseline="0" dirty="0" smtClean="0">
              <a:ln>
                <a:noFill/>
              </a:ln>
              <a:solidFill>
                <a:schemeClr val="tx1"/>
              </a:solidFill>
              <a:effectLst/>
              <a:latin typeface="Calibri" pitchFamily="34" charset="0"/>
              <a:cs typeface="Calibri"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b="0" i="0" u="none" strike="noStrike" cap="none" normalizeH="0" baseline="0" dirty="0" smtClean="0">
                <a:ln>
                  <a:noFill/>
                </a:ln>
                <a:solidFill>
                  <a:srgbClr val="000009"/>
                </a:solidFill>
                <a:effectLst/>
                <a:latin typeface="Calibri" pitchFamily="34" charset="0"/>
                <a:ea typeface="Times New Roman" pitchFamily="18" charset="0"/>
                <a:cs typeface="Calibri" pitchFamily="34" charset="0"/>
              </a:rPr>
              <a:t>	G++ Compiler should be installed. </a:t>
            </a:r>
          </a:p>
          <a:p>
            <a:pPr marL="0" marR="0" lvl="0" indent="0" algn="l" defTabSz="914400" rtl="0" eaLnBrk="0" fontAlgn="base" latinLnBrk="0" hangingPunct="0">
              <a:lnSpc>
                <a:spcPct val="150000"/>
              </a:lnSpc>
              <a:spcBef>
                <a:spcPct val="0"/>
              </a:spcBef>
              <a:spcAft>
                <a:spcPct val="0"/>
              </a:spcAft>
              <a:buClrTx/>
              <a:buSzTx/>
              <a:tabLst>
                <a:tab pos="596900" algn="l"/>
              </a:tabLst>
            </a:pPr>
            <a:endParaRPr lang="en-US" sz="1200" dirty="0" smtClean="0">
              <a:solidFill>
                <a:srgbClr val="000009"/>
              </a:solidFill>
              <a:latin typeface="Arial" pitchFamily="34" charset="0"/>
              <a:ea typeface="Times New Roman" pitchFamily="18"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sz="1200" b="1" i="0" u="none" strike="noStrike" cap="none" normalizeH="0" baseline="0" dirty="0" smtClean="0">
                <a:ln>
                  <a:noFill/>
                </a:ln>
                <a:solidFill>
                  <a:srgbClr val="000009"/>
                </a:solidFill>
                <a:effectLst/>
                <a:latin typeface="Arial" pitchFamily="34" charset="0"/>
                <a:ea typeface="Times New Roman" pitchFamily="18" charset="0"/>
                <a:cs typeface="Arial" pitchFamily="34" charset="0"/>
              </a:rPr>
              <a:t>Operating System:</a:t>
            </a:r>
            <a:endParaRPr kumimoji="0" lang="en-US" b="1"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50000"/>
              </a:lnSpc>
              <a:spcBef>
                <a:spcPct val="0"/>
              </a:spcBef>
              <a:spcAft>
                <a:spcPct val="0"/>
              </a:spcAft>
              <a:buClrTx/>
              <a:buSzTx/>
              <a:tabLst>
                <a:tab pos="596900" algn="l"/>
              </a:tabLst>
            </a:pPr>
            <a:r>
              <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a:t>
            </a:r>
            <a:r>
              <a:rPr kumimoji="0" lang="en-US" b="0" i="0" u="none" strike="noStrike" cap="none" normalizeH="0" baseline="0" dirty="0" smtClean="0">
                <a:ln>
                  <a:noFill/>
                </a:ln>
                <a:solidFill>
                  <a:schemeClr val="tx1"/>
                </a:solidFill>
                <a:effectLst/>
                <a:latin typeface="Calibri" pitchFamily="34" charset="0"/>
                <a:ea typeface="Times New Roman" pitchFamily="18" charset="0"/>
                <a:cs typeface="Calibri" pitchFamily="34" charset="0"/>
              </a:rPr>
              <a:t>Windows or Linux.</a:t>
            </a:r>
            <a:endParaRPr kumimoji="0" lang="en-US" b="0" i="0" u="none" strike="noStrike" cap="none" normalizeH="0" baseline="0" dirty="0" smtClean="0">
              <a:ln>
                <a:noFill/>
              </a:ln>
              <a:solidFill>
                <a:schemeClr val="tx1"/>
              </a:solidFill>
              <a:effectLst/>
              <a:latin typeface="Calibri" pitchFamily="34" charset="0"/>
              <a:cs typeface="Calibri" pitchFamily="34" charset="0"/>
            </a:endParaRPr>
          </a:p>
        </p:txBody>
      </p:sp>
      <p:sp>
        <p:nvSpPr>
          <p:cNvPr id="5" name="TextBox 4"/>
          <p:cNvSpPr txBox="1"/>
          <p:nvPr/>
        </p:nvSpPr>
        <p:spPr>
          <a:xfrm>
            <a:off x="1357290" y="500048"/>
            <a:ext cx="6786610" cy="523220"/>
          </a:xfrm>
          <a:prstGeom prst="rect">
            <a:avLst/>
          </a:prstGeom>
          <a:noFill/>
        </p:spPr>
        <p:txBody>
          <a:bodyPr wrap="square" rtlCol="0">
            <a:spAutoFit/>
          </a:bodyPr>
          <a:lstStyle/>
          <a:p>
            <a:pPr lvl="0" algn="ctr" fontAlgn="base">
              <a:spcBef>
                <a:spcPct val="0"/>
              </a:spcBef>
              <a:spcAft>
                <a:spcPct val="0"/>
              </a:spcAft>
              <a:buClrTx/>
              <a:tabLst>
                <a:tab pos="596900" algn="l"/>
              </a:tabLst>
            </a:pPr>
            <a:r>
              <a:rPr lang="en-US" sz="2800" b="1" dirty="0" smtClean="0">
                <a:solidFill>
                  <a:schemeClr val="tx1"/>
                </a:solidFill>
                <a:latin typeface="Arial" pitchFamily="34" charset="0"/>
                <a:ea typeface="Times New Roman" pitchFamily="18" charset="0"/>
                <a:cs typeface="Arial" pitchFamily="34" charset="0"/>
              </a:rPr>
              <a:t>SYSTEM REQUIREMENTS</a:t>
            </a:r>
            <a:endParaRPr lang="en-US" sz="2800" dirty="0" smtClean="0">
              <a:solidFill>
                <a:schemeClr val="tx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14</a:t>
            </a:fld>
            <a:endParaRPr lang="en"/>
          </a:p>
        </p:txBody>
      </p:sp>
      <p:sp>
        <p:nvSpPr>
          <p:cNvPr id="3" name="TextBox 2"/>
          <p:cNvSpPr txBox="1"/>
          <p:nvPr/>
        </p:nvSpPr>
        <p:spPr>
          <a:xfrm>
            <a:off x="2643174" y="142858"/>
            <a:ext cx="3929090" cy="338554"/>
          </a:xfrm>
          <a:prstGeom prst="rect">
            <a:avLst/>
          </a:prstGeom>
          <a:noFill/>
        </p:spPr>
        <p:txBody>
          <a:bodyPr wrap="square" rtlCol="0">
            <a:spAutoFit/>
          </a:bodyPr>
          <a:lstStyle/>
          <a:p>
            <a:pPr algn="ctr"/>
            <a:r>
              <a:rPr lang="en-US" sz="1600" b="1" dirty="0" smtClean="0"/>
              <a:t>SCHEDULE (Pert Chart)</a:t>
            </a:r>
            <a:endParaRPr lang="en-US" sz="1600" b="1" dirty="0"/>
          </a:p>
        </p:txBody>
      </p:sp>
      <p:pic>
        <p:nvPicPr>
          <p:cNvPr id="6" name="Picture 5"/>
          <p:cNvPicPr/>
          <p:nvPr/>
        </p:nvPicPr>
        <p:blipFill>
          <a:blip r:embed="rId2"/>
          <a:srcRect l="32016" t="9595" r="31201" b="5697"/>
          <a:stretch>
            <a:fillRect/>
          </a:stretch>
        </p:blipFill>
        <p:spPr bwMode="auto">
          <a:xfrm>
            <a:off x="1928794" y="428610"/>
            <a:ext cx="5286412" cy="471489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72bf8c1e53_0_0"/>
          <p:cNvSpPr txBox="1">
            <a:spLocks noGrp="1"/>
          </p:cNvSpPr>
          <p:nvPr>
            <p:ph type="title"/>
          </p:nvPr>
        </p:nvSpPr>
        <p:spPr>
          <a:xfrm>
            <a:off x="571500" y="320279"/>
            <a:ext cx="8229600" cy="857250"/>
          </a:xfrm>
          <a:prstGeom prst="rect">
            <a:avLst/>
          </a:prstGeom>
          <a:noFill/>
          <a:ln>
            <a:noFill/>
          </a:ln>
        </p:spPr>
        <p:txBody>
          <a:bodyPr spcFirstLastPara="1" wrap="square" lIns="68569" tIns="34275" rIns="68569" bIns="34275" anchor="ctr" anchorCtr="0">
            <a:noAutofit/>
          </a:bodyPr>
          <a:lstStyle/>
          <a:p>
            <a:r>
              <a:rPr lang="en-US" sz="2800" b="1" dirty="0">
                <a:latin typeface="Arial"/>
                <a:ea typeface="Arial"/>
                <a:cs typeface="Arial"/>
                <a:sym typeface="Arial"/>
              </a:rPr>
              <a:t>PROJECT PROGRESS </a:t>
            </a:r>
            <a:endParaRPr sz="2800" b="1">
              <a:latin typeface="Arial"/>
              <a:ea typeface="Arial"/>
              <a:cs typeface="Arial"/>
              <a:sym typeface="Arial"/>
            </a:endParaRPr>
          </a:p>
        </p:txBody>
      </p:sp>
      <p:sp>
        <p:nvSpPr>
          <p:cNvPr id="5" name="TextBox 4"/>
          <p:cNvSpPr txBox="1"/>
          <p:nvPr/>
        </p:nvSpPr>
        <p:spPr>
          <a:xfrm>
            <a:off x="785786" y="1357305"/>
            <a:ext cx="7643866" cy="3016210"/>
          </a:xfrm>
          <a:prstGeom prst="rect">
            <a:avLst/>
          </a:prstGeom>
          <a:noFill/>
        </p:spPr>
        <p:txBody>
          <a:bodyPr wrap="square" rtlCol="0">
            <a:spAutoFit/>
          </a:bodyPr>
          <a:lstStyle/>
          <a:p>
            <a:r>
              <a:rPr lang="en-US" sz="1600" b="1" dirty="0" smtClean="0"/>
              <a:t>Task Achieved</a:t>
            </a:r>
            <a:r>
              <a:rPr lang="en-US" dirty="0" smtClean="0"/>
              <a:t>:</a:t>
            </a:r>
          </a:p>
          <a:p>
            <a:endParaRPr lang="en-US" dirty="0" smtClean="0"/>
          </a:p>
          <a:p>
            <a:pPr marL="342900" indent="-342900">
              <a:buFont typeface="+mj-lt"/>
              <a:buAutoNum type="arabicPeriod"/>
            </a:pPr>
            <a:r>
              <a:rPr lang="en-US" sz="1600" dirty="0" smtClean="0">
                <a:latin typeface="Calibri" pitchFamily="34" charset="0"/>
                <a:cs typeface="Calibri" pitchFamily="34" charset="0"/>
              </a:rPr>
              <a:t>Requirement Gathering.</a:t>
            </a:r>
          </a:p>
          <a:p>
            <a:pPr marL="342900" indent="-342900">
              <a:buFont typeface="+mj-lt"/>
              <a:buAutoNum type="arabicPeriod"/>
            </a:pPr>
            <a:endParaRPr lang="en-US" sz="1600" dirty="0" smtClean="0">
              <a:latin typeface="Calibri" pitchFamily="34" charset="0"/>
              <a:cs typeface="Calibri" pitchFamily="34" charset="0"/>
            </a:endParaRPr>
          </a:p>
          <a:p>
            <a:pPr marL="342900" indent="-342900">
              <a:buFont typeface="+mj-lt"/>
              <a:buAutoNum type="arabicPeriod"/>
            </a:pPr>
            <a:r>
              <a:rPr lang="en-US" sz="1600" dirty="0" smtClean="0">
                <a:latin typeface="Calibri" pitchFamily="34" charset="0"/>
                <a:cs typeface="Calibri" pitchFamily="34" charset="0"/>
              </a:rPr>
              <a:t>Design Planning</a:t>
            </a:r>
          </a:p>
          <a:p>
            <a:pPr marL="342900" indent="-342900">
              <a:buFont typeface="+mj-lt"/>
              <a:buAutoNum type="arabicPeriod"/>
            </a:pPr>
            <a:endParaRPr lang="en-US" sz="1600" dirty="0" smtClean="0">
              <a:latin typeface="Calibri" pitchFamily="34" charset="0"/>
              <a:cs typeface="Calibri" pitchFamily="34" charset="0"/>
            </a:endParaRPr>
          </a:p>
          <a:p>
            <a:pPr marL="342900" indent="-342900">
              <a:buFont typeface="+mj-lt"/>
              <a:buAutoNum type="arabicPeriod"/>
            </a:pPr>
            <a:r>
              <a:rPr lang="en-US" sz="1600" dirty="0" smtClean="0">
                <a:latin typeface="Calibri" pitchFamily="34" charset="0"/>
                <a:cs typeface="Calibri" pitchFamily="34" charset="0"/>
              </a:rPr>
              <a:t>Pseudo Code</a:t>
            </a:r>
          </a:p>
          <a:p>
            <a:pPr marL="342900" indent="-342900">
              <a:buFont typeface="+mj-lt"/>
              <a:buAutoNum type="arabicPeriod"/>
            </a:pPr>
            <a:endParaRPr lang="en-US" sz="1600" dirty="0" smtClean="0">
              <a:latin typeface="Calibri" pitchFamily="34" charset="0"/>
              <a:cs typeface="Calibri" pitchFamily="34" charset="0"/>
            </a:endParaRPr>
          </a:p>
          <a:p>
            <a:pPr marL="342900" indent="-342900">
              <a:buFont typeface="+mj-lt"/>
              <a:buAutoNum type="arabicPeriod"/>
            </a:pPr>
            <a:endParaRPr lang="en-US" sz="1600" dirty="0" smtClean="0">
              <a:latin typeface="Calibri" pitchFamily="34" charset="0"/>
              <a:cs typeface="Calibri" pitchFamily="34" charset="0"/>
            </a:endParaRPr>
          </a:p>
          <a:p>
            <a:pPr marL="342900" indent="-342900"/>
            <a:r>
              <a:rPr lang="en-US" dirty="0" smtClean="0">
                <a:latin typeface="Calibri" pitchFamily="34" charset="0"/>
                <a:cs typeface="Calibri" pitchFamily="34" charset="0"/>
              </a:rPr>
              <a:t>We are proceeding step by step as per Pert Chart and currently we are working on Pseudo code.</a:t>
            </a:r>
            <a:endParaRPr lang="en-US" sz="1600" dirty="0" smtClean="0">
              <a:latin typeface="Calibri" pitchFamily="34" charset="0"/>
              <a:cs typeface="Calibri" pitchFamily="34" charset="0"/>
            </a:endParaRPr>
          </a:p>
          <a:p>
            <a:pPr marL="342900" indent="-342900">
              <a:buFont typeface="+mj-lt"/>
              <a:buAutoNum type="arabicPeriod"/>
            </a:pPr>
            <a:endParaRPr lang="en-US" sz="1600" dirty="0" smtClean="0">
              <a:latin typeface="Calibri" pitchFamily="34" charset="0"/>
              <a:cs typeface="Calibri" pitchFamily="34" charset="0"/>
            </a:endParaRPr>
          </a:p>
          <a:p>
            <a:pPr marL="342900" indent="-342900">
              <a:buFont typeface="+mj-lt"/>
              <a:buAutoNum type="arabicPeriod"/>
            </a:pPr>
            <a:endParaRPr lang="en-US" sz="1600" dirty="0">
              <a:latin typeface="Calibri" pitchFamily="34" charset="0"/>
              <a:cs typeface="Calibri"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US" smtClean="0"/>
              <a:pPr/>
              <a:t>16</a:t>
            </a:fld>
            <a:endParaRPr lang="en-US" dirty="0"/>
          </a:p>
        </p:txBody>
      </p:sp>
      <p:sp>
        <p:nvSpPr>
          <p:cNvPr id="3" name="Title 2"/>
          <p:cNvSpPr>
            <a:spLocks noGrp="1"/>
          </p:cNvSpPr>
          <p:nvPr>
            <p:ph type="title"/>
          </p:nvPr>
        </p:nvSpPr>
        <p:spPr>
          <a:xfrm>
            <a:off x="428596" y="142858"/>
            <a:ext cx="8229600" cy="500066"/>
          </a:xfrm>
        </p:spPr>
        <p:txBody>
          <a:bodyPr>
            <a:normAutofit/>
          </a:bodyPr>
          <a:lstStyle/>
          <a:p>
            <a:r>
              <a:rPr lang="en-US" sz="2000" b="1" dirty="0" smtClean="0">
                <a:latin typeface="+mn-lt"/>
              </a:rPr>
              <a:t>REFERENCES</a:t>
            </a:r>
            <a:endParaRPr lang="en-US" sz="2000" b="1" dirty="0">
              <a:latin typeface="+mn-lt"/>
            </a:endParaRPr>
          </a:p>
        </p:txBody>
      </p:sp>
      <p:sp>
        <p:nvSpPr>
          <p:cNvPr id="6" name="TextBox 5"/>
          <p:cNvSpPr txBox="1"/>
          <p:nvPr/>
        </p:nvSpPr>
        <p:spPr>
          <a:xfrm>
            <a:off x="357158" y="642924"/>
            <a:ext cx="8501122" cy="4093428"/>
          </a:xfrm>
          <a:prstGeom prst="rect">
            <a:avLst/>
          </a:prstGeom>
          <a:noFill/>
        </p:spPr>
        <p:txBody>
          <a:bodyPr wrap="square" rtlCol="0">
            <a:spAutoFit/>
          </a:bodyPr>
          <a:lstStyle/>
          <a:p>
            <a:pPr lvl="0"/>
            <a:r>
              <a:rPr lang="en-US" sz="900" dirty="0" smtClean="0">
                <a:latin typeface="+mn-lt"/>
                <a:cs typeface="Calibri" pitchFamily="34" charset="0"/>
              </a:rPr>
              <a:t>[1] dictionary.cambridge.org, ‘Percolation search’, [online] Available:</a:t>
            </a:r>
          </a:p>
          <a:p>
            <a:r>
              <a:rPr lang="en-US" sz="900" dirty="0" smtClean="0">
                <a:latin typeface="+mn-lt"/>
                <a:cs typeface="Calibri" pitchFamily="34" charset="0"/>
              </a:rPr>
              <a:t>&lt;https://dictionary.cambridge.org/dictionary/english/percolation.html&gt; [Accessed: 22 August 2020].</a:t>
            </a:r>
          </a:p>
          <a:p>
            <a:endParaRPr lang="en-US" sz="900" dirty="0" smtClean="0">
              <a:latin typeface="+mn-lt"/>
              <a:cs typeface="Calibri" pitchFamily="34" charset="0"/>
            </a:endParaRPr>
          </a:p>
          <a:p>
            <a:pPr lvl="0"/>
            <a:r>
              <a:rPr lang="en-US" sz="900" dirty="0" smtClean="0">
                <a:latin typeface="+mn-lt"/>
                <a:cs typeface="Calibri" pitchFamily="34" charset="0"/>
              </a:rPr>
              <a:t>[2] </a:t>
            </a:r>
            <a:r>
              <a:rPr lang="en-US" sz="900" dirty="0" err="1" smtClean="0"/>
              <a:t>Iyer</a:t>
            </a:r>
            <a:r>
              <a:rPr lang="en-US" sz="900" dirty="0" smtClean="0"/>
              <a:t>, S., 2016. </a:t>
            </a:r>
            <a:r>
              <a:rPr lang="en-US" sz="900" i="1" dirty="0" smtClean="0"/>
              <a:t>Percolation</a:t>
            </a:r>
            <a:r>
              <a:rPr lang="en-US" sz="900" dirty="0" smtClean="0"/>
              <a:t>. [online] swamiiyer.net. Available at: &lt;https://</a:t>
            </a:r>
            <a:r>
              <a:rPr lang="en-US" sz="900" dirty="0" smtClean="0">
                <a:solidFill>
                  <a:schemeClr val="tx1"/>
                </a:solidFill>
                <a:hlinkClick r:id="rId2"/>
              </a:rPr>
              <a:t>www.swamiiyer.net/cs210/projects.html</a:t>
            </a:r>
            <a:r>
              <a:rPr lang="en-US" sz="900" dirty="0" smtClean="0"/>
              <a:t>&gt; [Accessed 18 August 2020].</a:t>
            </a:r>
          </a:p>
          <a:p>
            <a:endParaRPr lang="en-US" sz="900" dirty="0" smtClean="0"/>
          </a:p>
          <a:p>
            <a:pPr lvl="0" algn="just"/>
            <a:r>
              <a:rPr lang="en-US" sz="900" dirty="0" smtClean="0"/>
              <a:t>[3] </a:t>
            </a:r>
            <a:r>
              <a:rPr lang="en-US" sz="900" dirty="0" err="1" smtClean="0"/>
              <a:t>Sedgewick</a:t>
            </a:r>
            <a:r>
              <a:rPr lang="en-US" sz="900" dirty="0" smtClean="0"/>
              <a:t>, R., 2011. </a:t>
            </a:r>
            <a:r>
              <a:rPr lang="en-US" sz="900" i="1" dirty="0" smtClean="0"/>
              <a:t>Algorithms</a:t>
            </a:r>
            <a:r>
              <a:rPr lang="en-US" sz="900" dirty="0" smtClean="0"/>
              <a:t>. [online] princeton.edu. Available at:</a:t>
            </a:r>
          </a:p>
          <a:p>
            <a:pPr algn="just"/>
            <a:r>
              <a:rPr lang="en-US" sz="900" dirty="0" smtClean="0"/>
              <a:t>&lt;https://</a:t>
            </a:r>
            <a:r>
              <a:rPr lang="en-US" sz="900" dirty="0" smtClean="0">
                <a:hlinkClick r:id="rId3"/>
              </a:rPr>
              <a:t>www.cs.bu.edu/~snyder/cs112/CourseMaterials/AlgorithmsChapterOne.pdf</a:t>
            </a:r>
            <a:r>
              <a:rPr lang="en-US" sz="900" dirty="0" smtClean="0"/>
              <a:t>&gt; [Accessed 17 August 2020].</a:t>
            </a:r>
          </a:p>
          <a:p>
            <a:pPr algn="just"/>
            <a:endParaRPr lang="en-US" sz="900" dirty="0" smtClean="0"/>
          </a:p>
          <a:p>
            <a:pPr lvl="0"/>
            <a:r>
              <a:rPr lang="en-US" sz="900" dirty="0" smtClean="0"/>
              <a:t>[4] </a:t>
            </a:r>
            <a:r>
              <a:rPr lang="en-US" sz="900" dirty="0" err="1" smtClean="0"/>
              <a:t>Iyer</a:t>
            </a:r>
            <a:r>
              <a:rPr lang="en-US" sz="900" dirty="0" smtClean="0"/>
              <a:t>, S., 2016. </a:t>
            </a:r>
            <a:r>
              <a:rPr lang="en-US" sz="900" i="1" dirty="0" smtClean="0"/>
              <a:t>Percolation</a:t>
            </a:r>
            <a:r>
              <a:rPr lang="en-US" sz="900" dirty="0" smtClean="0"/>
              <a:t>. [online] swamiiyer.net. Available at: &lt;https://</a:t>
            </a:r>
            <a:r>
              <a:rPr lang="en-US" sz="900" dirty="0" smtClean="0">
                <a:hlinkClick r:id="rId2"/>
              </a:rPr>
              <a:t>www.swamiiyer.net/cs210/projects.html</a:t>
            </a:r>
            <a:r>
              <a:rPr lang="en-US" sz="900" dirty="0" smtClean="0"/>
              <a:t>&gt; [Accessed 18 August 2020].</a:t>
            </a:r>
          </a:p>
          <a:p>
            <a:pPr lvl="0"/>
            <a:endParaRPr lang="en-US" sz="900" dirty="0" smtClean="0"/>
          </a:p>
          <a:p>
            <a:pPr lvl="0" algn="just"/>
            <a:r>
              <a:rPr lang="en-US" sz="900" dirty="0" smtClean="0"/>
              <a:t>[5] </a:t>
            </a:r>
            <a:r>
              <a:rPr lang="en-US" sz="900" dirty="0" err="1" smtClean="0"/>
              <a:t>Sedgewick</a:t>
            </a:r>
            <a:r>
              <a:rPr lang="en-US" sz="900" dirty="0" smtClean="0"/>
              <a:t>, R., 2011. </a:t>
            </a:r>
            <a:r>
              <a:rPr lang="en-US" sz="900" i="1" dirty="0" smtClean="0"/>
              <a:t>Algorithms</a:t>
            </a:r>
            <a:r>
              <a:rPr lang="en-US" sz="900" dirty="0" smtClean="0"/>
              <a:t>. [online] princeton.edu. Available at:</a:t>
            </a:r>
          </a:p>
          <a:p>
            <a:pPr algn="just"/>
            <a:r>
              <a:rPr lang="en-US" sz="900" dirty="0" smtClean="0"/>
              <a:t>&lt;https://</a:t>
            </a:r>
            <a:r>
              <a:rPr lang="en-US" sz="900" dirty="0" smtClean="0">
                <a:hlinkClick r:id="rId3"/>
              </a:rPr>
              <a:t>www.cs.bu.edu/~snyder/cs112/CourseMaterials/AlgorithmsChapterOne.pdf</a:t>
            </a:r>
            <a:r>
              <a:rPr lang="en-US" sz="900" dirty="0" smtClean="0"/>
              <a:t>&gt; [Accessed 17 August 2020].</a:t>
            </a:r>
          </a:p>
          <a:p>
            <a:pPr lvl="0"/>
            <a:endParaRPr lang="en-US" sz="900" dirty="0" smtClean="0"/>
          </a:p>
          <a:p>
            <a:pPr lvl="0"/>
            <a:r>
              <a:rPr lang="en-US" sz="900" dirty="0" smtClean="0"/>
              <a:t>[6] Berkowitz, B., &amp; </a:t>
            </a:r>
            <a:r>
              <a:rPr lang="en-US" sz="900" dirty="0" err="1" smtClean="0"/>
              <a:t>Balberg</a:t>
            </a:r>
            <a:r>
              <a:rPr lang="en-US" sz="900" dirty="0" smtClean="0"/>
              <a:t>, I. (1993). </a:t>
            </a:r>
            <a:r>
              <a:rPr lang="en-US" sz="900" i="1" dirty="0" smtClean="0"/>
              <a:t>Percolation theory and its application to groundwater hydrology.</a:t>
            </a:r>
            <a:endParaRPr lang="en-US" sz="900" dirty="0" smtClean="0"/>
          </a:p>
          <a:p>
            <a:r>
              <a:rPr lang="en-US" sz="900" dirty="0" smtClean="0"/>
              <a:t>Water Resources Research, 29(4), 775-794</a:t>
            </a:r>
            <a:r>
              <a:rPr lang="en-US" sz="900" dirty="0" smtClean="0"/>
              <a:t>.</a:t>
            </a:r>
            <a:endParaRPr lang="en-US" sz="900" smtClean="0"/>
          </a:p>
          <a:p>
            <a:endParaRPr lang="en-US" sz="900" dirty="0" smtClean="0"/>
          </a:p>
          <a:p>
            <a:pPr lvl="0"/>
            <a:r>
              <a:rPr lang="en-US" sz="900" dirty="0" smtClean="0"/>
              <a:t>[7] Zhang, H., 2008. </a:t>
            </a:r>
            <a:r>
              <a:rPr lang="en-US" sz="900" i="1" dirty="0" smtClean="0"/>
              <a:t>The Union-Find Problem Is Linear</a:t>
            </a:r>
            <a:r>
              <a:rPr lang="en-US" sz="900" dirty="0" smtClean="0"/>
              <a:t>. [online] semanticscholar.org. Available at:</a:t>
            </a:r>
          </a:p>
          <a:p>
            <a:r>
              <a:rPr lang="en-US" sz="900" dirty="0" smtClean="0"/>
              <a:t>&lt;https://</a:t>
            </a:r>
            <a:r>
              <a:rPr lang="en-US" sz="900" dirty="0" smtClean="0">
                <a:hlinkClick r:id="rId4"/>
              </a:rPr>
              <a:t>www.semanticscholar.org/paper/The-Union-Find-Problem-Is-Linear-Zhang/</a:t>
            </a:r>
            <a:r>
              <a:rPr lang="en-US" sz="900" dirty="0" smtClean="0"/>
              <a:t>&gt; [Accessed 21</a:t>
            </a:r>
          </a:p>
          <a:p>
            <a:r>
              <a:rPr lang="en-US" sz="900" dirty="0" smtClean="0"/>
              <a:t>August 2020].</a:t>
            </a:r>
          </a:p>
          <a:p>
            <a:pPr lvl="0" algn="just"/>
            <a:endParaRPr lang="en-US" sz="900" dirty="0" smtClean="0"/>
          </a:p>
          <a:p>
            <a:pPr lvl="0" algn="just"/>
            <a:r>
              <a:rPr lang="en-US" sz="900" dirty="0" smtClean="0"/>
              <a:t>[8] </a:t>
            </a:r>
            <a:r>
              <a:rPr lang="en-US" sz="900" dirty="0" err="1" smtClean="0"/>
              <a:t>Galil</a:t>
            </a:r>
            <a:r>
              <a:rPr lang="en-US" sz="900" dirty="0" smtClean="0"/>
              <a:t>, Z., &amp; </a:t>
            </a:r>
            <a:r>
              <a:rPr lang="en-US" sz="900" dirty="0" err="1" smtClean="0"/>
              <a:t>Italiano</a:t>
            </a:r>
            <a:r>
              <a:rPr lang="en-US" sz="900" dirty="0" smtClean="0"/>
              <a:t>, G. F. (1991). </a:t>
            </a:r>
            <a:r>
              <a:rPr lang="en-US" sz="900" i="1" dirty="0" smtClean="0"/>
              <a:t>Data structures and algorithms for disjoint set union problems. </a:t>
            </a:r>
            <a:r>
              <a:rPr lang="en-US" sz="900" dirty="0" smtClean="0"/>
              <a:t>ACM Computing Surveys (CSUR), 23(3), 319-344. (DSA for disjoint set union find problem)</a:t>
            </a:r>
          </a:p>
          <a:p>
            <a:pPr lvl="0" algn="just"/>
            <a:endParaRPr lang="en-IN" sz="900" dirty="0" smtClean="0"/>
          </a:p>
          <a:p>
            <a:pPr lvl="0" algn="just"/>
            <a:r>
              <a:rPr lang="en-IN" sz="900" dirty="0" smtClean="0"/>
              <a:t>[9] </a:t>
            </a:r>
            <a:r>
              <a:rPr lang="en-US" sz="900" dirty="0" smtClean="0"/>
              <a:t>] </a:t>
            </a:r>
            <a:r>
              <a:rPr lang="en-US" sz="900" dirty="0" err="1" smtClean="0"/>
              <a:t>Iyer</a:t>
            </a:r>
            <a:r>
              <a:rPr lang="en-US" sz="900" dirty="0" smtClean="0"/>
              <a:t>, S., 2016. </a:t>
            </a:r>
            <a:r>
              <a:rPr lang="en-US" sz="900" i="1" dirty="0" smtClean="0"/>
              <a:t>Percolation</a:t>
            </a:r>
            <a:r>
              <a:rPr lang="en-US" sz="900" dirty="0" smtClean="0"/>
              <a:t>. [online] swamiiyer.net. Available at: &lt;https://</a:t>
            </a:r>
            <a:r>
              <a:rPr lang="en-US" sz="900" dirty="0" smtClean="0">
                <a:hlinkClick r:id="rId2"/>
              </a:rPr>
              <a:t>www.swamiiyer.net/cs210/projects.html</a:t>
            </a:r>
            <a:r>
              <a:rPr lang="en-US" sz="900" dirty="0" smtClean="0"/>
              <a:t>&gt; [Accessed 18 August 2020].</a:t>
            </a:r>
          </a:p>
          <a:p>
            <a:pPr algn="just"/>
            <a:endParaRPr lang="en-IN" sz="900" dirty="0" smtClean="0"/>
          </a:p>
          <a:p>
            <a:pPr lvl="0" algn="just"/>
            <a:r>
              <a:rPr lang="en-IN" sz="900" dirty="0" smtClean="0"/>
              <a:t>[10] </a:t>
            </a:r>
            <a:r>
              <a:rPr lang="it-IT" sz="900" i="1" dirty="0" smtClean="0"/>
              <a:t>Monte Carlo method</a:t>
            </a:r>
            <a:r>
              <a:rPr lang="it-IT" sz="900" dirty="0" smtClean="0"/>
              <a:t>. (2002, June 11). https://en.wikipedia.org/wiki/Monte_Carlo_method</a:t>
            </a:r>
          </a:p>
          <a:p>
            <a:pPr lvl="0" algn="just"/>
            <a:endParaRPr lang="it-IT" sz="900" dirty="0" smtClean="0"/>
          </a:p>
          <a:p>
            <a:pPr lvl="0" algn="just"/>
            <a:r>
              <a:rPr lang="it-IT" sz="900" dirty="0" smtClean="0"/>
              <a:t>[11] </a:t>
            </a:r>
            <a:r>
              <a:rPr lang="en-US" sz="900" dirty="0" err="1" smtClean="0"/>
              <a:t>Iyer</a:t>
            </a:r>
            <a:r>
              <a:rPr lang="en-US" sz="900" dirty="0" smtClean="0"/>
              <a:t>, S., 2016. </a:t>
            </a:r>
            <a:r>
              <a:rPr lang="en-US" sz="900" i="1" dirty="0" smtClean="0"/>
              <a:t>Percolation</a:t>
            </a:r>
            <a:r>
              <a:rPr lang="en-US" sz="900" dirty="0" smtClean="0"/>
              <a:t>. [online] swamiiyer.net. Available at: &lt;https://</a:t>
            </a:r>
            <a:r>
              <a:rPr lang="en-US" sz="900" dirty="0" smtClean="0">
                <a:hlinkClick r:id="rId2"/>
              </a:rPr>
              <a:t>www.swamiiyer.net/cs210/projects.html</a:t>
            </a:r>
            <a:r>
              <a:rPr lang="en-US" sz="900" dirty="0" smtClean="0"/>
              <a:t>&gt; [Accessed 18 August 2020].</a:t>
            </a:r>
          </a:p>
          <a:p>
            <a:pPr lvl="0" algn="just"/>
            <a:endParaRPr lang="en-US" sz="800"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8535374944_0_11"/>
          <p:cNvSpPr txBox="1">
            <a:spLocks noGrp="1"/>
          </p:cNvSpPr>
          <p:nvPr>
            <p:ph type="title"/>
          </p:nvPr>
        </p:nvSpPr>
        <p:spPr>
          <a:xfrm>
            <a:off x="0" y="148950"/>
            <a:ext cx="9144000" cy="4944825"/>
          </a:xfrm>
          <a:prstGeom prst="rect">
            <a:avLst/>
          </a:prstGeom>
        </p:spPr>
        <p:txBody>
          <a:bodyPr spcFirstLastPara="1" wrap="square" lIns="68569" tIns="34275" rIns="68569" bIns="34275" anchor="ctr" anchorCtr="0">
            <a:noAutofit/>
          </a:bodyPr>
          <a:lstStyle/>
          <a:p>
            <a:endParaRPr sz="2400" b="1">
              <a:solidFill>
                <a:schemeClr val="dk1"/>
              </a:solidFill>
            </a:endParaRPr>
          </a:p>
          <a:p>
            <a:endParaRPr sz="2400" b="1">
              <a:solidFill>
                <a:schemeClr val="dk1"/>
              </a:solidFill>
            </a:endParaRPr>
          </a:p>
          <a:p>
            <a:endParaRPr sz="2400" b="1">
              <a:solidFill>
                <a:schemeClr val="dk1"/>
              </a:solidFill>
            </a:endParaRPr>
          </a:p>
          <a:p>
            <a:endParaRPr sz="2400" b="1">
              <a:solidFill>
                <a:schemeClr val="dk1"/>
              </a:solidFill>
            </a:endParaRPr>
          </a:p>
          <a:p>
            <a:r>
              <a:rPr lang="en-US" sz="2400" b="1" dirty="0" smtClean="0">
                <a:solidFill>
                  <a:schemeClr val="dk1"/>
                </a:solidFill>
              </a:rPr>
              <a:t>MID-TERM </a:t>
            </a:r>
            <a:r>
              <a:rPr lang="en-US" sz="2400" b="1" dirty="0">
                <a:solidFill>
                  <a:schemeClr val="dk1"/>
                </a:solidFill>
              </a:rPr>
              <a:t>PRESENTATION</a:t>
            </a:r>
            <a:r>
              <a:rPr lang="en-US" sz="2400" dirty="0">
                <a:solidFill>
                  <a:schemeClr val="dk1"/>
                </a:solidFill>
              </a:rPr>
              <a:t/>
            </a:r>
            <a:br>
              <a:rPr lang="en-US" sz="2400" dirty="0">
                <a:solidFill>
                  <a:schemeClr val="dk1"/>
                </a:solidFill>
              </a:rPr>
            </a:br>
            <a:r>
              <a:rPr lang="en-US" sz="2400" b="1" dirty="0">
                <a:solidFill>
                  <a:schemeClr val="dk1"/>
                </a:solidFill>
              </a:rPr>
              <a:t>on</a:t>
            </a:r>
            <a:r>
              <a:rPr lang="en-US" sz="2400" dirty="0">
                <a:solidFill>
                  <a:schemeClr val="dk1"/>
                </a:solidFill>
              </a:rPr>
              <a:t/>
            </a:r>
            <a:br>
              <a:rPr lang="en-US" sz="2400" dirty="0">
                <a:solidFill>
                  <a:schemeClr val="dk1"/>
                </a:solidFill>
              </a:rPr>
            </a:br>
            <a:r>
              <a:rPr lang="en-US" sz="2400" b="1" dirty="0" smtClean="0">
                <a:solidFill>
                  <a:schemeClr val="dk1"/>
                </a:solidFill>
              </a:rPr>
              <a:t>PERCOLATION</a:t>
            </a:r>
            <a:endParaRPr sz="2400" b="1">
              <a:solidFill>
                <a:schemeClr val="dk1"/>
              </a:solidFill>
            </a:endParaRPr>
          </a:p>
          <a:p>
            <a:endParaRPr sz="2400">
              <a:solidFill>
                <a:schemeClr val="dk1"/>
              </a:solidFill>
            </a:endParaRPr>
          </a:p>
          <a:p>
            <a:pPr marR="9525">
              <a:buClr>
                <a:schemeClr val="dk1"/>
              </a:buClr>
              <a:buSzPts val="1100"/>
            </a:pPr>
            <a:r>
              <a:rPr lang="en-US" sz="1500" b="1" dirty="0">
                <a:solidFill>
                  <a:schemeClr val="dk1"/>
                </a:solidFill>
                <a:latin typeface="Arial"/>
                <a:ea typeface="Arial"/>
                <a:cs typeface="Arial"/>
                <a:sym typeface="Arial"/>
              </a:rPr>
              <a:t>Submitted by</a:t>
            </a:r>
            <a:endParaRPr sz="1100">
              <a:solidFill>
                <a:schemeClr val="dk1"/>
              </a:solidFill>
              <a:latin typeface="Arial"/>
              <a:ea typeface="Arial"/>
              <a:cs typeface="Arial"/>
              <a:sym typeface="Arial"/>
            </a:endParaRPr>
          </a:p>
          <a:p>
            <a:pPr marR="9525">
              <a:buClr>
                <a:schemeClr val="dk1"/>
              </a:buClr>
              <a:buSzPts val="1100"/>
            </a:pPr>
            <a:endParaRPr sz="1300" b="1">
              <a:solidFill>
                <a:schemeClr val="dk1"/>
              </a:solidFill>
              <a:latin typeface="Arial"/>
              <a:ea typeface="Arial"/>
              <a:cs typeface="Arial"/>
              <a:sym typeface="Arial"/>
            </a:endParaRPr>
          </a:p>
          <a:p>
            <a:pPr>
              <a:buClr>
                <a:schemeClr val="dk1"/>
              </a:buClr>
            </a:pPr>
            <a:r>
              <a:rPr lang="en-US" sz="1200" dirty="0" smtClean="0">
                <a:solidFill>
                  <a:schemeClr val="dk1"/>
                </a:solidFill>
                <a:latin typeface="Arial"/>
                <a:ea typeface="Arial"/>
                <a:cs typeface="Arial"/>
                <a:sym typeface="Arial"/>
              </a:rPr>
              <a:t>OJASVI SINGH CHAUHAN </a:t>
            </a:r>
            <a:r>
              <a:rPr lang="en-US" sz="1200" dirty="0">
                <a:solidFill>
                  <a:schemeClr val="dk1"/>
                </a:solidFill>
                <a:latin typeface="Arial"/>
                <a:ea typeface="Arial"/>
                <a:cs typeface="Arial"/>
                <a:sym typeface="Arial"/>
              </a:rPr>
              <a:t>(Enroll No. </a:t>
            </a:r>
            <a:r>
              <a:rPr lang="en-US" sz="1200" dirty="0" smtClean="0">
                <a:solidFill>
                  <a:schemeClr val="dk1"/>
                </a:solidFill>
                <a:latin typeface="Arial"/>
                <a:ea typeface="Arial"/>
                <a:cs typeface="Arial"/>
                <a:sym typeface="Arial"/>
              </a:rPr>
              <a:t>R134218111)</a:t>
            </a:r>
            <a:endParaRPr sz="1200">
              <a:solidFill>
                <a:schemeClr val="dk1"/>
              </a:solidFill>
              <a:latin typeface="Arial"/>
              <a:ea typeface="Arial"/>
              <a:cs typeface="Arial"/>
              <a:sym typeface="Arial"/>
            </a:endParaRPr>
          </a:p>
          <a:p>
            <a:pPr>
              <a:buClr>
                <a:schemeClr val="dk1"/>
              </a:buClr>
            </a:pPr>
            <a:r>
              <a:rPr lang="en-US" sz="1200" dirty="0" smtClean="0">
                <a:solidFill>
                  <a:schemeClr val="dk1"/>
                </a:solidFill>
                <a:latin typeface="Arial"/>
                <a:ea typeface="Arial"/>
                <a:cs typeface="Arial"/>
                <a:sym typeface="Arial"/>
              </a:rPr>
              <a:t>SHRISHTY DAYAL </a:t>
            </a:r>
            <a:r>
              <a:rPr lang="en-US" sz="1200" dirty="0">
                <a:solidFill>
                  <a:schemeClr val="dk1"/>
                </a:solidFill>
                <a:latin typeface="Arial"/>
                <a:ea typeface="Arial"/>
                <a:cs typeface="Arial"/>
                <a:sym typeface="Arial"/>
              </a:rPr>
              <a:t>(Enroll. No. </a:t>
            </a:r>
            <a:r>
              <a:rPr lang="en-US" sz="1200" dirty="0" smtClean="0">
                <a:solidFill>
                  <a:schemeClr val="dk1"/>
                </a:solidFill>
                <a:latin typeface="Arial"/>
                <a:ea typeface="Arial"/>
                <a:cs typeface="Arial"/>
                <a:sym typeface="Arial"/>
              </a:rPr>
              <a:t>R134218158)</a:t>
            </a:r>
            <a:endParaRPr sz="1200">
              <a:solidFill>
                <a:schemeClr val="dk1"/>
              </a:solidFill>
              <a:latin typeface="Arial"/>
              <a:ea typeface="Arial"/>
              <a:cs typeface="Arial"/>
              <a:sym typeface="Arial"/>
            </a:endParaRPr>
          </a:p>
          <a:p>
            <a:pPr>
              <a:buClr>
                <a:schemeClr val="dk1"/>
              </a:buClr>
            </a:pPr>
            <a:endParaRPr sz="1200">
              <a:solidFill>
                <a:schemeClr val="dk1"/>
              </a:solidFill>
              <a:latin typeface="Arial"/>
              <a:ea typeface="Arial"/>
              <a:cs typeface="Arial"/>
              <a:sym typeface="Arial"/>
            </a:endParaRPr>
          </a:p>
          <a:p>
            <a:pPr>
              <a:lnSpc>
                <a:spcPct val="150000"/>
              </a:lnSpc>
              <a:buClr>
                <a:schemeClr val="dk1"/>
              </a:buClr>
              <a:buSzPts val="1100"/>
            </a:pPr>
            <a:endParaRPr sz="1100">
              <a:solidFill>
                <a:schemeClr val="dk1"/>
              </a:solidFill>
              <a:latin typeface="Arial"/>
              <a:ea typeface="Arial"/>
              <a:cs typeface="Arial"/>
              <a:sym typeface="Arial"/>
            </a:endParaRPr>
          </a:p>
          <a:p>
            <a:pPr algn="l">
              <a:buClr>
                <a:schemeClr val="dk1"/>
              </a:buClr>
            </a:pPr>
            <a:endParaRPr sz="1300" b="1">
              <a:solidFill>
                <a:schemeClr val="dk1"/>
              </a:solidFill>
              <a:latin typeface="Arial"/>
              <a:ea typeface="Arial"/>
              <a:cs typeface="Arial"/>
              <a:sym typeface="Arial"/>
            </a:endParaRPr>
          </a:p>
          <a:p>
            <a:pPr>
              <a:buClr>
                <a:schemeClr val="dk1"/>
              </a:buClr>
            </a:pPr>
            <a:r>
              <a:rPr lang="en-US" sz="1400" b="1" dirty="0">
                <a:solidFill>
                  <a:schemeClr val="dk1"/>
                </a:solidFill>
                <a:latin typeface="Arial"/>
                <a:ea typeface="Arial"/>
                <a:cs typeface="Arial"/>
                <a:sym typeface="Arial"/>
              </a:rPr>
              <a:t>Under the guidance of</a:t>
            </a:r>
            <a:endParaRPr sz="1100">
              <a:solidFill>
                <a:schemeClr val="dk1"/>
              </a:solidFill>
              <a:latin typeface="Arial"/>
              <a:ea typeface="Arial"/>
              <a:cs typeface="Arial"/>
              <a:sym typeface="Arial"/>
            </a:endParaRPr>
          </a:p>
          <a:p>
            <a:pPr>
              <a:buClr>
                <a:schemeClr val="dk1"/>
              </a:buClr>
            </a:pPr>
            <a:endParaRPr sz="1300" b="1">
              <a:solidFill>
                <a:schemeClr val="dk1"/>
              </a:solidFill>
              <a:latin typeface="Arial"/>
              <a:ea typeface="Arial"/>
              <a:cs typeface="Arial"/>
              <a:sym typeface="Arial"/>
            </a:endParaRPr>
          </a:p>
          <a:p>
            <a:pPr>
              <a:buClr>
                <a:schemeClr val="dk1"/>
              </a:buClr>
            </a:pPr>
            <a:r>
              <a:rPr lang="en-US" sz="1200" dirty="0">
                <a:solidFill>
                  <a:schemeClr val="dk1"/>
                </a:solidFill>
                <a:latin typeface="Arial"/>
                <a:ea typeface="Arial"/>
                <a:cs typeface="Arial"/>
                <a:sym typeface="Arial"/>
              </a:rPr>
              <a:t>Ms. Deepa Joshi</a:t>
            </a:r>
            <a:endParaRPr sz="1200">
              <a:solidFill>
                <a:schemeClr val="dk1"/>
              </a:solidFill>
              <a:latin typeface="Arial"/>
              <a:ea typeface="Arial"/>
              <a:cs typeface="Arial"/>
              <a:sym typeface="Arial"/>
            </a:endParaRPr>
          </a:p>
          <a:p>
            <a:r>
              <a:rPr lang="en-US" sz="1200" dirty="0">
                <a:solidFill>
                  <a:schemeClr val="dk1"/>
                </a:solidFill>
                <a:latin typeface="Arial"/>
                <a:ea typeface="Arial"/>
                <a:cs typeface="Arial"/>
                <a:sym typeface="Arial"/>
              </a:rPr>
              <a:t>Assistant Professor ,Department of </a:t>
            </a:r>
            <a:r>
              <a:rPr lang="en-US" sz="1200" dirty="0" smtClean="0">
                <a:solidFill>
                  <a:schemeClr val="dk1"/>
                </a:solidFill>
                <a:latin typeface="Arial"/>
                <a:ea typeface="Arial"/>
                <a:cs typeface="Arial"/>
                <a:sym typeface="Arial"/>
              </a:rPr>
              <a:t>Systemics</a:t>
            </a:r>
            <a:r>
              <a:rPr lang="en-US" sz="2400" dirty="0">
                <a:solidFill>
                  <a:schemeClr val="dk1"/>
                </a:solidFill>
              </a:rPr>
              <a:t/>
            </a:r>
            <a:br>
              <a:rPr lang="en-US" sz="2400" dirty="0">
                <a:solidFill>
                  <a:schemeClr val="dk1"/>
                </a:solidFill>
              </a:rPr>
            </a:br>
            <a:endParaRPr/>
          </a:p>
        </p:txBody>
      </p:sp>
      <p:pic>
        <p:nvPicPr>
          <p:cNvPr id="51" name="Google Shape;51;g8535374944_0_11"/>
          <p:cNvPicPr preferRelativeResize="0"/>
          <p:nvPr/>
        </p:nvPicPr>
        <p:blipFill rotWithShape="1">
          <a:blip r:embed="rId3">
            <a:alphaModFix/>
          </a:blip>
          <a:srcRect/>
          <a:stretch/>
        </p:blipFill>
        <p:spPr>
          <a:xfrm>
            <a:off x="3082527" y="139020"/>
            <a:ext cx="2978944" cy="864394"/>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g61d114d824_0_8"/>
          <p:cNvSpPr txBox="1">
            <a:spLocks noGrp="1"/>
          </p:cNvSpPr>
          <p:nvPr>
            <p:ph type="title"/>
          </p:nvPr>
        </p:nvSpPr>
        <p:spPr>
          <a:xfrm>
            <a:off x="500034" y="214296"/>
            <a:ext cx="8229600" cy="867335"/>
          </a:xfrm>
          <a:prstGeom prst="rect">
            <a:avLst/>
          </a:prstGeom>
          <a:noFill/>
          <a:ln>
            <a:noFill/>
          </a:ln>
        </p:spPr>
        <p:txBody>
          <a:bodyPr spcFirstLastPara="1" wrap="square" lIns="68569" tIns="34275" rIns="68569" bIns="34275" anchor="ctr" anchorCtr="0">
            <a:noAutofit/>
          </a:bodyPr>
          <a:lstStyle/>
          <a:p>
            <a:r>
              <a:rPr lang="en-US" sz="2400" b="1" dirty="0">
                <a:latin typeface="Arial"/>
                <a:ea typeface="Arial"/>
                <a:cs typeface="Arial"/>
                <a:sym typeface="Arial"/>
              </a:rPr>
              <a:t>ABSTRACT</a:t>
            </a:r>
            <a:endParaRPr sz="2800"/>
          </a:p>
        </p:txBody>
      </p:sp>
      <p:sp>
        <p:nvSpPr>
          <p:cNvPr id="4" name="TextBox 3"/>
          <p:cNvSpPr txBox="1"/>
          <p:nvPr/>
        </p:nvSpPr>
        <p:spPr>
          <a:xfrm>
            <a:off x="357158" y="928676"/>
            <a:ext cx="8429684" cy="2677656"/>
          </a:xfrm>
          <a:prstGeom prst="rect">
            <a:avLst/>
          </a:prstGeom>
          <a:noFill/>
        </p:spPr>
        <p:txBody>
          <a:bodyPr wrap="square" rtlCol="0">
            <a:spAutoFit/>
          </a:bodyPr>
          <a:lstStyle/>
          <a:p>
            <a:pPr algn="just">
              <a:lnSpc>
                <a:spcPct val="150000"/>
              </a:lnSpc>
            </a:pPr>
            <a:r>
              <a:rPr lang="en-US" dirty="0" smtClean="0">
                <a:latin typeface="Calibri" pitchFamily="34" charset="0"/>
                <a:cs typeface="Calibri" pitchFamily="34" charset="0"/>
              </a:rPr>
              <a:t>The theory of percolation was first introduced some time ago to describe penetration of fluids in porous media, and the subject has since been intensively studied, primarily in the field of physics. However, little direct use of percolation theory results has been made to date in the field of hydrology. The theory has been extensively developed as a branch of statistical physics and has found successful applications in a diverse range of problems including the design of electronic and magnetic materials, conceptualization of geometrical and topological characteristics of porous media, and understanding of miscible and immiscible displacements in discarded media.</a:t>
            </a:r>
          </a:p>
          <a:p>
            <a:pPr algn="just">
              <a:lnSpc>
                <a:spcPct val="150000"/>
              </a:lnSpc>
            </a:pPr>
            <a:endParaRPr lang="en-US" dirty="0" smtClean="0"/>
          </a:p>
          <a:p>
            <a:pPr algn="just">
              <a:lnSpc>
                <a:spcPct val="150000"/>
              </a:lnSpc>
            </a:pPr>
            <a:r>
              <a:rPr lang="en-US" b="1" dirty="0" smtClean="0">
                <a:latin typeface="Calibri" pitchFamily="34" charset="0"/>
                <a:cs typeface="Calibri" pitchFamily="34" charset="0"/>
              </a:rPr>
              <a:t>KEYWORDS: </a:t>
            </a:r>
            <a:r>
              <a:rPr lang="en-US" dirty="0" smtClean="0">
                <a:latin typeface="Calibri" pitchFamily="34" charset="0"/>
                <a:cs typeface="Calibri" pitchFamily="34" charset="0"/>
              </a:rPr>
              <a:t>porous media; percolation; hydrology; statistical physics;</a:t>
            </a:r>
            <a:endParaRPr lang="en-US" dirty="0">
              <a:latin typeface="Calibri" pitchFamily="34" charset="0"/>
              <a:cs typeface="Calibri"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2" name="TextBox 1"/>
          <p:cNvSpPr txBox="1"/>
          <p:nvPr/>
        </p:nvSpPr>
        <p:spPr>
          <a:xfrm>
            <a:off x="3071802" y="357172"/>
            <a:ext cx="3143272" cy="553998"/>
          </a:xfrm>
          <a:prstGeom prst="rect">
            <a:avLst/>
          </a:prstGeom>
          <a:noFill/>
        </p:spPr>
        <p:txBody>
          <a:bodyPr wrap="square" rtlCol="0">
            <a:spAutoFit/>
          </a:bodyPr>
          <a:lstStyle/>
          <a:p>
            <a:pPr algn="ctr"/>
            <a:r>
              <a:rPr lang="en-US" sz="3000" b="1" dirty="0" smtClean="0"/>
              <a:t>INTRODUCTION</a:t>
            </a:r>
            <a:endParaRPr lang="en-US" sz="3000" b="1" dirty="0"/>
          </a:p>
        </p:txBody>
      </p:sp>
      <p:sp>
        <p:nvSpPr>
          <p:cNvPr id="3" name="TextBox 2"/>
          <p:cNvSpPr txBox="1"/>
          <p:nvPr/>
        </p:nvSpPr>
        <p:spPr>
          <a:xfrm>
            <a:off x="857224" y="928676"/>
            <a:ext cx="7500990" cy="954107"/>
          </a:xfrm>
          <a:prstGeom prst="rect">
            <a:avLst/>
          </a:prstGeom>
          <a:noFill/>
        </p:spPr>
        <p:txBody>
          <a:bodyPr wrap="square" rtlCol="0">
            <a:spAutoFit/>
          </a:bodyPr>
          <a:lstStyle/>
          <a:p>
            <a:pPr algn="just">
              <a:lnSpc>
                <a:spcPct val="150000"/>
              </a:lnSpc>
            </a:pPr>
            <a:r>
              <a:rPr lang="en-US" dirty="0" smtClean="0"/>
              <a:t>Percolation is the process of a liquid moving slowly through a substance that has very small holes in it, or in other words, the process of something spreading slowly [1]. </a:t>
            </a:r>
          </a:p>
          <a:p>
            <a:endParaRPr lang="en-US" dirty="0"/>
          </a:p>
        </p:txBody>
      </p:sp>
      <p:pic>
        <p:nvPicPr>
          <p:cNvPr id="4" name="image3.jpeg"/>
          <p:cNvPicPr/>
          <p:nvPr/>
        </p:nvPicPr>
        <p:blipFill>
          <a:blip r:embed="rId3" cstate="print"/>
          <a:stretch>
            <a:fillRect/>
          </a:stretch>
        </p:blipFill>
        <p:spPr>
          <a:xfrm>
            <a:off x="1285852" y="1785932"/>
            <a:ext cx="6643734" cy="2786082"/>
          </a:xfrm>
          <a:prstGeom prst="rect">
            <a:avLst/>
          </a:prstGeom>
        </p:spPr>
      </p:pic>
      <p:sp>
        <p:nvSpPr>
          <p:cNvPr id="5" name="TextBox 4"/>
          <p:cNvSpPr txBox="1"/>
          <p:nvPr/>
        </p:nvSpPr>
        <p:spPr>
          <a:xfrm>
            <a:off x="2643174" y="4714890"/>
            <a:ext cx="4071966" cy="261610"/>
          </a:xfrm>
          <a:prstGeom prst="rect">
            <a:avLst/>
          </a:prstGeom>
          <a:noFill/>
        </p:spPr>
        <p:txBody>
          <a:bodyPr wrap="square" rtlCol="0">
            <a:spAutoFit/>
          </a:bodyPr>
          <a:lstStyle/>
          <a:p>
            <a:pPr algn="ctr"/>
            <a:r>
              <a:rPr lang="en-US" sz="1100" dirty="0" smtClean="0"/>
              <a:t>Fig 1 Percolation in 8-by-8 grid system [2]</a:t>
            </a:r>
            <a:endParaRPr lang="en-US" sz="11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2" name="TextBox 1"/>
          <p:cNvSpPr txBox="1"/>
          <p:nvPr/>
        </p:nvSpPr>
        <p:spPr>
          <a:xfrm>
            <a:off x="642910" y="571486"/>
            <a:ext cx="7786742" cy="1600438"/>
          </a:xfrm>
          <a:prstGeom prst="rect">
            <a:avLst/>
          </a:prstGeom>
          <a:noFill/>
        </p:spPr>
        <p:txBody>
          <a:bodyPr wrap="square" rtlCol="0">
            <a:spAutoFit/>
          </a:bodyPr>
          <a:lstStyle/>
          <a:p>
            <a:pPr algn="just">
              <a:lnSpc>
                <a:spcPct val="150000"/>
              </a:lnSpc>
            </a:pPr>
            <a:r>
              <a:rPr lang="en-US" dirty="0" smtClean="0"/>
              <a:t>When N is sufficiently large, there is a threshold value p* such that when p &lt; p* a random N- by-N grid almost never percolates, and when p &gt; p*, a random N-by-N grid almost always percolates.</a:t>
            </a:r>
          </a:p>
          <a:p>
            <a:pPr algn="just">
              <a:lnSpc>
                <a:spcPct val="150000"/>
              </a:lnSpc>
            </a:pPr>
            <a:endParaRPr lang="en-US" dirty="0" smtClean="0"/>
          </a:p>
          <a:p>
            <a:endParaRPr lang="en-US" dirty="0"/>
          </a:p>
        </p:txBody>
      </p:sp>
      <p:pic>
        <p:nvPicPr>
          <p:cNvPr id="3" name="image4.jpeg"/>
          <p:cNvPicPr/>
          <p:nvPr/>
        </p:nvPicPr>
        <p:blipFill>
          <a:blip r:embed="rId3" cstate="print"/>
          <a:stretch>
            <a:fillRect/>
          </a:stretch>
        </p:blipFill>
        <p:spPr>
          <a:xfrm>
            <a:off x="1714480" y="1928808"/>
            <a:ext cx="5643602" cy="2286016"/>
          </a:xfrm>
          <a:prstGeom prst="rect">
            <a:avLst/>
          </a:prstGeom>
        </p:spPr>
      </p:pic>
      <p:sp>
        <p:nvSpPr>
          <p:cNvPr id="4" name="TextBox 3"/>
          <p:cNvSpPr txBox="1"/>
          <p:nvPr/>
        </p:nvSpPr>
        <p:spPr>
          <a:xfrm>
            <a:off x="3286116" y="4674141"/>
            <a:ext cx="3143272" cy="469359"/>
          </a:xfrm>
          <a:prstGeom prst="rect">
            <a:avLst/>
          </a:prstGeom>
          <a:noFill/>
        </p:spPr>
        <p:txBody>
          <a:bodyPr wrap="square" rtlCol="0">
            <a:spAutoFit/>
          </a:bodyPr>
          <a:lstStyle/>
          <a:p>
            <a:pPr algn="ctr"/>
            <a:r>
              <a:rPr lang="en-US" sz="1050" dirty="0" smtClean="0"/>
              <a:t>Fig 2 Probability distribution graph [3]</a:t>
            </a:r>
          </a:p>
          <a:p>
            <a:pPr algn="ct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6</a:t>
            </a:fld>
            <a:endParaRPr lang="en"/>
          </a:p>
        </p:txBody>
      </p:sp>
      <p:sp>
        <p:nvSpPr>
          <p:cNvPr id="3" name="TextBox 2"/>
          <p:cNvSpPr txBox="1"/>
          <p:nvPr/>
        </p:nvSpPr>
        <p:spPr>
          <a:xfrm>
            <a:off x="2071670" y="142858"/>
            <a:ext cx="5214974" cy="461665"/>
          </a:xfrm>
          <a:prstGeom prst="rect">
            <a:avLst/>
          </a:prstGeom>
          <a:noFill/>
        </p:spPr>
        <p:txBody>
          <a:bodyPr wrap="square" rtlCol="0">
            <a:spAutoFit/>
          </a:bodyPr>
          <a:lstStyle/>
          <a:p>
            <a:pPr algn="ctr"/>
            <a:r>
              <a:rPr lang="en-US" sz="2400" b="1" dirty="0" smtClean="0"/>
              <a:t>REAL LIFE EXAMPLES</a:t>
            </a:r>
            <a:endParaRPr lang="en-US" sz="2400" b="1" dirty="0"/>
          </a:p>
        </p:txBody>
      </p:sp>
      <p:sp>
        <p:nvSpPr>
          <p:cNvPr id="4" name="TextBox 3"/>
          <p:cNvSpPr txBox="1"/>
          <p:nvPr/>
        </p:nvSpPr>
        <p:spPr>
          <a:xfrm>
            <a:off x="857224" y="857238"/>
            <a:ext cx="3571900" cy="3970318"/>
          </a:xfrm>
          <a:prstGeom prst="rect">
            <a:avLst/>
          </a:prstGeom>
          <a:noFill/>
        </p:spPr>
        <p:txBody>
          <a:bodyPr wrap="square" rtlCol="0">
            <a:spAutoFit/>
          </a:bodyPr>
          <a:lstStyle/>
          <a:p>
            <a:pPr marL="342900" indent="-342900">
              <a:buFont typeface="+mj-lt"/>
              <a:buAutoNum type="arabicPeriod"/>
            </a:pPr>
            <a:r>
              <a:rPr lang="en-IN" dirty="0" smtClean="0">
                <a:latin typeface="Calibri" pitchFamily="34" charset="0"/>
                <a:cs typeface="Calibri" pitchFamily="34" charset="0"/>
              </a:rPr>
              <a:t>In the field of hydrology, Percolation can be used in making drainage systems, sewer systems, in irrigation of farms, etc</a:t>
            </a:r>
          </a:p>
          <a:p>
            <a:pPr marL="342900" indent="-342900">
              <a:buFont typeface="+mj-lt"/>
              <a:buAutoNum type="arabicPeriod"/>
            </a:pPr>
            <a:endParaRPr lang="en-IN" dirty="0" smtClean="0">
              <a:latin typeface="Calibri" pitchFamily="34" charset="0"/>
              <a:cs typeface="Calibri" pitchFamily="34" charset="0"/>
            </a:endParaRPr>
          </a:p>
          <a:p>
            <a:pPr marL="342900" indent="-342900">
              <a:buFont typeface="+mj-lt"/>
              <a:buAutoNum type="arabicPeriod"/>
            </a:pPr>
            <a:endParaRPr lang="en-IN" dirty="0" smtClean="0">
              <a:latin typeface="Calibri" pitchFamily="34" charset="0"/>
              <a:cs typeface="Calibri" pitchFamily="34" charset="0"/>
            </a:endParaRPr>
          </a:p>
          <a:p>
            <a:pPr marL="342900" indent="-342900">
              <a:buFont typeface="+mj-lt"/>
              <a:buAutoNum type="arabicPeriod"/>
            </a:pPr>
            <a:r>
              <a:rPr lang="en-IN" dirty="0" smtClean="0">
                <a:latin typeface="Calibri" pitchFamily="34" charset="0"/>
                <a:cs typeface="Calibri" pitchFamily="34" charset="0"/>
              </a:rPr>
              <a:t>In the field of Electricity, percolation can be used to make conductors and semi conductors.</a:t>
            </a:r>
          </a:p>
          <a:p>
            <a:pPr marL="342900" indent="-342900"/>
            <a:r>
              <a:rPr lang="en-IN" dirty="0" smtClean="0">
                <a:latin typeface="Calibri" pitchFamily="34" charset="0"/>
                <a:cs typeface="Calibri" pitchFamily="34" charset="0"/>
              </a:rPr>
              <a:t>	Metal cost can be reduced by ensuring the right amount of usage of metals in a substance.</a:t>
            </a:r>
          </a:p>
          <a:p>
            <a:pPr marL="342900" indent="-342900"/>
            <a:endParaRPr lang="en-IN" dirty="0" smtClean="0">
              <a:latin typeface="Calibri" pitchFamily="34" charset="0"/>
              <a:cs typeface="Calibri" pitchFamily="34" charset="0"/>
            </a:endParaRPr>
          </a:p>
          <a:p>
            <a:pPr marL="342900" indent="-342900"/>
            <a:endParaRPr lang="en-IN" dirty="0" smtClean="0">
              <a:latin typeface="Calibri" pitchFamily="34" charset="0"/>
              <a:cs typeface="Calibri" pitchFamily="34" charset="0"/>
            </a:endParaRPr>
          </a:p>
          <a:p>
            <a:pPr marL="342900" indent="-342900"/>
            <a:r>
              <a:rPr lang="en-IN" dirty="0" smtClean="0">
                <a:latin typeface="Calibri" pitchFamily="34" charset="0"/>
                <a:cs typeface="Calibri" pitchFamily="34" charset="0"/>
              </a:rPr>
              <a:t>3.     In Social networking sites like </a:t>
            </a:r>
            <a:r>
              <a:rPr lang="en-IN" dirty="0" err="1" smtClean="0">
                <a:latin typeface="Calibri" pitchFamily="34" charset="0"/>
                <a:cs typeface="Calibri" pitchFamily="34" charset="0"/>
              </a:rPr>
              <a:t>Facebook</a:t>
            </a:r>
            <a:r>
              <a:rPr lang="en-IN" dirty="0" smtClean="0">
                <a:latin typeface="Calibri" pitchFamily="34" charset="0"/>
                <a:cs typeface="Calibri" pitchFamily="34" charset="0"/>
              </a:rPr>
              <a:t>, </a:t>
            </a:r>
            <a:r>
              <a:rPr lang="en-IN" dirty="0" err="1" smtClean="0">
                <a:latin typeface="Calibri" pitchFamily="34" charset="0"/>
                <a:cs typeface="Calibri" pitchFamily="34" charset="0"/>
              </a:rPr>
              <a:t>Linkedin</a:t>
            </a:r>
            <a:r>
              <a:rPr lang="en-IN" dirty="0" smtClean="0">
                <a:latin typeface="Calibri" pitchFamily="34" charset="0"/>
                <a:cs typeface="Calibri" pitchFamily="34" charset="0"/>
              </a:rPr>
              <a:t>, etc. we can apply this algorithm to check whether person A is connected to person B or not.,</a:t>
            </a:r>
          </a:p>
          <a:p>
            <a:pPr marL="342900" indent="-342900"/>
            <a:r>
              <a:rPr lang="en-IN" dirty="0" smtClean="0">
                <a:latin typeface="Calibri" pitchFamily="34" charset="0"/>
                <a:cs typeface="Calibri" pitchFamily="34" charset="0"/>
              </a:rPr>
              <a:t> </a:t>
            </a:r>
            <a:endParaRPr lang="en-US" dirty="0">
              <a:latin typeface="Calibri" pitchFamily="34" charset="0"/>
              <a:cs typeface="Calibri" pitchFamily="34" charset="0"/>
            </a:endParaRPr>
          </a:p>
        </p:txBody>
      </p:sp>
      <p:pic>
        <p:nvPicPr>
          <p:cNvPr id="18436" name="Picture 4" descr="how to do a soakaway percolation test - how to do a soakaway percolation  test - YouTube"/>
          <p:cNvPicPr>
            <a:picLocks noChangeAspect="1" noChangeArrowheads="1"/>
          </p:cNvPicPr>
          <p:nvPr/>
        </p:nvPicPr>
        <p:blipFill>
          <a:blip r:embed="rId3"/>
          <a:srcRect t="11111" b="11111"/>
          <a:stretch>
            <a:fillRect/>
          </a:stretch>
        </p:blipFill>
        <p:spPr bwMode="auto">
          <a:xfrm>
            <a:off x="6572264" y="214295"/>
            <a:ext cx="2316633" cy="1351369"/>
          </a:xfrm>
          <a:prstGeom prst="rect">
            <a:avLst/>
          </a:prstGeom>
          <a:noFill/>
        </p:spPr>
      </p:pic>
      <p:pic>
        <p:nvPicPr>
          <p:cNvPr id="9" name="Picture 8" descr="download.jfif"/>
          <p:cNvPicPr>
            <a:picLocks noChangeAspect="1"/>
          </p:cNvPicPr>
          <p:nvPr/>
        </p:nvPicPr>
        <p:blipFill>
          <a:blip r:embed="rId4"/>
          <a:stretch>
            <a:fillRect/>
          </a:stretch>
        </p:blipFill>
        <p:spPr>
          <a:xfrm>
            <a:off x="6429388" y="1714494"/>
            <a:ext cx="2620934" cy="1500198"/>
          </a:xfrm>
          <a:prstGeom prst="rect">
            <a:avLst/>
          </a:prstGeom>
        </p:spPr>
      </p:pic>
      <p:pic>
        <p:nvPicPr>
          <p:cNvPr id="18442" name="Picture 10" descr="Researchers Draw Romantic Insights From Maps of Facebook Networks - The New  York Times"/>
          <p:cNvPicPr>
            <a:picLocks noChangeAspect="1" noChangeArrowheads="1"/>
          </p:cNvPicPr>
          <p:nvPr/>
        </p:nvPicPr>
        <p:blipFill>
          <a:blip r:embed="rId5"/>
          <a:srcRect/>
          <a:stretch>
            <a:fillRect/>
          </a:stretch>
        </p:blipFill>
        <p:spPr bwMode="auto">
          <a:xfrm>
            <a:off x="6572232" y="3392786"/>
            <a:ext cx="2571768" cy="1750714"/>
          </a:xfrm>
          <a:prstGeom prst="rect">
            <a:avLst/>
          </a:prstGeom>
          <a:noFill/>
        </p:spPr>
      </p:pic>
      <p:sp>
        <p:nvSpPr>
          <p:cNvPr id="11" name="Right Arrow 10"/>
          <p:cNvSpPr/>
          <p:nvPr/>
        </p:nvSpPr>
        <p:spPr>
          <a:xfrm>
            <a:off x="4572000" y="1000114"/>
            <a:ext cx="1785950" cy="142876"/>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Right Arrow 11"/>
          <p:cNvSpPr/>
          <p:nvPr/>
        </p:nvSpPr>
        <p:spPr>
          <a:xfrm>
            <a:off x="4500562" y="2357436"/>
            <a:ext cx="1857388" cy="142876"/>
          </a:xfrm>
          <a:prstGeom prst="rightArrow">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3" name="Right Arrow 12"/>
          <p:cNvSpPr/>
          <p:nvPr/>
        </p:nvSpPr>
        <p:spPr>
          <a:xfrm>
            <a:off x="4500562" y="4071948"/>
            <a:ext cx="1857388" cy="142876"/>
          </a:xfrm>
          <a:prstGeom prst="rightArrow">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20481" name="Rectangle 1"/>
          <p:cNvSpPr>
            <a:spLocks noChangeArrowheads="1"/>
          </p:cNvSpPr>
          <p:nvPr/>
        </p:nvSpPr>
        <p:spPr bwMode="auto">
          <a:xfrm>
            <a:off x="1000100" y="714362"/>
            <a:ext cx="6929486" cy="292387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PROBLEM STATEMENT</a:t>
            </a:r>
          </a:p>
          <a:p>
            <a:pPr marL="0" marR="0" lvl="0" indent="0" algn="ctr" defTabSz="914400" rtl="0" eaLnBrk="1" fontAlgn="base" latinLnBrk="0" hangingPunct="1">
              <a:lnSpc>
                <a:spcPct val="100000"/>
              </a:lnSpc>
              <a:spcBef>
                <a:spcPct val="0"/>
              </a:spcBef>
              <a:spcAft>
                <a:spcPct val="0"/>
              </a:spcAft>
              <a:buClrTx/>
              <a:buSzTx/>
              <a:buFontTx/>
              <a:buNone/>
              <a:tabLst/>
            </a:pPr>
            <a:endParaRPr lang="en-US" sz="1200" b="1" dirty="0" smtClean="0">
              <a:solidFill>
                <a:schemeClr val="tx1"/>
              </a:solidFill>
              <a:latin typeface="Arial" pitchFamily="34" charset="0"/>
              <a:cs typeface="Arial"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1200" b="1" i="0" u="none" strike="noStrike" cap="none" normalizeH="0" baseline="0" dirty="0" smtClean="0">
              <a:ln>
                <a:noFill/>
              </a:ln>
              <a:solidFill>
                <a:schemeClr val="tx1"/>
              </a:solidFill>
              <a:effectLst/>
              <a:latin typeface="Arial" pitchFamily="34" charset="0"/>
              <a:cs typeface="Arial"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just" defTabSz="914400" rtl="0" eaLnBrk="0" fontAlgn="base" latinLnBrk="0" hangingPunct="0">
              <a:lnSpc>
                <a:spcPct val="150000"/>
              </a:lnSpc>
              <a:spcBef>
                <a:spcPct val="0"/>
              </a:spcBef>
              <a:spcAft>
                <a:spcPct val="0"/>
              </a:spcAft>
              <a:buClrTx/>
              <a:buSzTx/>
              <a:buFont typeface="Arial" pitchFamily="34" charset="0"/>
              <a:buChar char="•"/>
              <a:tabLst/>
            </a:pPr>
            <a:r>
              <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What fraction of the material need to be metallic so that the composite system is an electrical conductor. </a:t>
            </a:r>
          </a:p>
          <a:p>
            <a:pPr marL="0" marR="0" lvl="0" indent="0" algn="just" defTabSz="914400" rtl="0" eaLnBrk="0" fontAlgn="base" latinLnBrk="0" hangingPunct="0">
              <a:lnSpc>
                <a:spcPct val="150000"/>
              </a:lnSpc>
              <a:spcBef>
                <a:spcPct val="0"/>
              </a:spcBef>
              <a:spcAft>
                <a:spcPct val="0"/>
              </a:spcAft>
              <a:buClrTx/>
              <a:buSzTx/>
              <a:buFont typeface="Arial" pitchFamily="34" charset="0"/>
              <a:buChar char="•"/>
              <a:tabLst/>
            </a:pPr>
            <a:r>
              <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What fraction of the ground should be used to lay the pipes to ensure the water supply with the minimum effort.</a:t>
            </a:r>
          </a:p>
          <a:p>
            <a:pPr marL="0" marR="0" lvl="0" indent="0" algn="just" defTabSz="914400" rtl="0" eaLnBrk="0" fontAlgn="base" latinLnBrk="0" hangingPunct="0">
              <a:lnSpc>
                <a:spcPct val="150000"/>
              </a:lnSpc>
              <a:spcBef>
                <a:spcPct val="0"/>
              </a:spcBef>
              <a:spcAft>
                <a:spcPct val="0"/>
              </a:spcAft>
              <a:buClrTx/>
              <a:buSzTx/>
              <a:buFont typeface="Arial" pitchFamily="34" charset="0"/>
              <a:buChar char="•"/>
              <a:tabLst/>
            </a:pPr>
            <a:r>
              <a:rPr kumimoji="0" lang="en-US"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In the social network where it's people connected and either there's a connection between two people or not.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2" name="TextBox 1"/>
          <p:cNvSpPr txBox="1"/>
          <p:nvPr/>
        </p:nvSpPr>
        <p:spPr>
          <a:xfrm>
            <a:off x="2571736" y="214296"/>
            <a:ext cx="4000528" cy="400110"/>
          </a:xfrm>
          <a:prstGeom prst="rect">
            <a:avLst/>
          </a:prstGeom>
          <a:noFill/>
        </p:spPr>
        <p:txBody>
          <a:bodyPr wrap="square" rtlCol="0">
            <a:spAutoFit/>
          </a:bodyPr>
          <a:lstStyle/>
          <a:p>
            <a:pPr algn="ctr"/>
            <a:r>
              <a:rPr lang="en-US" sz="2000" b="1" dirty="0" smtClean="0"/>
              <a:t>LITERATURE REVIEW</a:t>
            </a:r>
            <a:endParaRPr lang="en-US" sz="2000" b="1" dirty="0"/>
          </a:p>
        </p:txBody>
      </p:sp>
      <p:graphicFrame>
        <p:nvGraphicFramePr>
          <p:cNvPr id="3" name="Table 2"/>
          <p:cNvGraphicFramePr>
            <a:graphicFrameLocks noGrp="1"/>
          </p:cNvGraphicFramePr>
          <p:nvPr/>
        </p:nvGraphicFramePr>
        <p:xfrm>
          <a:off x="785786" y="642924"/>
          <a:ext cx="7500991" cy="3700482"/>
        </p:xfrm>
        <a:graphic>
          <a:graphicData uri="http://schemas.openxmlformats.org/drawingml/2006/table">
            <a:tbl>
              <a:tblPr/>
              <a:tblGrid>
                <a:gridCol w="1643074"/>
                <a:gridCol w="642942"/>
                <a:gridCol w="1500198"/>
                <a:gridCol w="3714777"/>
              </a:tblGrid>
              <a:tr h="571504">
                <a:tc>
                  <a:txBody>
                    <a:bodyPr/>
                    <a:lstStyle/>
                    <a:p>
                      <a:pPr>
                        <a:spcAft>
                          <a:spcPts val="0"/>
                        </a:spcAft>
                      </a:pPr>
                      <a:endParaRPr lang="en-US" sz="1400" dirty="0">
                        <a:latin typeface="Times New Roman"/>
                        <a:ea typeface="Times New Roman"/>
                        <a:cs typeface="Times New Roman"/>
                      </a:endParaRPr>
                    </a:p>
                    <a:p>
                      <a:pPr marL="408940" marR="403225" algn="ctr">
                        <a:spcAft>
                          <a:spcPts val="0"/>
                        </a:spcAft>
                      </a:pPr>
                      <a:r>
                        <a:rPr lang="en-US" sz="1400" b="1" dirty="0">
                          <a:latin typeface="Times New Roman"/>
                          <a:ea typeface="Times New Roman"/>
                          <a:cs typeface="Times New Roman"/>
                        </a:rPr>
                        <a:t>Title</a:t>
                      </a:r>
                      <a:endParaRPr lang="en-US" sz="14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4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400" dirty="0">
                        <a:latin typeface="Times New Roman"/>
                        <a:ea typeface="Times New Roman"/>
                        <a:cs typeface="Times New Roman"/>
                      </a:endParaRPr>
                    </a:p>
                    <a:p>
                      <a:pPr marL="211455" marR="208280" algn="ctr">
                        <a:spcAft>
                          <a:spcPts val="0"/>
                        </a:spcAft>
                      </a:pPr>
                      <a:r>
                        <a:rPr lang="en-US" sz="1400" b="1" dirty="0">
                          <a:latin typeface="Times New Roman"/>
                          <a:ea typeface="Times New Roman"/>
                          <a:cs typeface="Times New Roman"/>
                        </a:rPr>
                        <a:t>Author</a:t>
                      </a:r>
                      <a:endParaRPr lang="en-US" sz="14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400" dirty="0">
                        <a:latin typeface="Times New Roman"/>
                        <a:ea typeface="Times New Roman"/>
                        <a:cs typeface="Times New Roman"/>
                      </a:endParaRPr>
                    </a:p>
                    <a:p>
                      <a:pPr marL="759460" marR="757555" algn="ctr">
                        <a:spcAft>
                          <a:spcPts val="0"/>
                        </a:spcAft>
                      </a:pPr>
                      <a:r>
                        <a:rPr lang="en-US" sz="1400" b="1" dirty="0">
                          <a:latin typeface="Times New Roman"/>
                          <a:ea typeface="Times New Roman"/>
                          <a:cs typeface="Times New Roman"/>
                        </a:rPr>
                        <a:t>Remarks</a:t>
                      </a:r>
                      <a:endParaRPr lang="en-US" sz="14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7256">
                <a:tc>
                  <a:txBody>
                    <a:bodyPr/>
                    <a:lstStyle/>
                    <a:p>
                      <a:pPr marL="67945" marR="247650" algn="l">
                        <a:spcAft>
                          <a:spcPts val="0"/>
                        </a:spcAft>
                      </a:pPr>
                      <a:r>
                        <a:rPr lang="en-US" sz="1200" dirty="0" smtClean="0">
                          <a:latin typeface="Times New Roman"/>
                          <a:ea typeface="Times New Roman"/>
                          <a:cs typeface="Times New Roman"/>
                        </a:rPr>
                        <a:t>Percolation </a:t>
                      </a:r>
                      <a:r>
                        <a:rPr lang="en-US" sz="1200" dirty="0">
                          <a:latin typeface="Times New Roman"/>
                          <a:ea typeface="Times New Roman"/>
                          <a:cs typeface="Times New Roman"/>
                        </a:rPr>
                        <a:t>Theory and Its Application to Groundwater Hydrology</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200" dirty="0">
                        <a:latin typeface="Times New Roman"/>
                        <a:ea typeface="Times New Roman"/>
                        <a:cs typeface="Times New Roman"/>
                      </a:endParaRPr>
                    </a:p>
                    <a:p>
                      <a:pPr marL="549910" marR="543560" algn="ctr">
                        <a:spcBef>
                          <a:spcPts val="890"/>
                        </a:spcBef>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200" dirty="0">
                        <a:latin typeface="Times New Roman"/>
                        <a:ea typeface="Times New Roman"/>
                        <a:cs typeface="Times New Roman"/>
                      </a:endParaRPr>
                    </a:p>
                    <a:p>
                      <a:pPr marL="213360" marR="208280" algn="ctr">
                        <a:spcBef>
                          <a:spcPts val="890"/>
                        </a:spcBef>
                        <a:spcAft>
                          <a:spcPts val="0"/>
                        </a:spcAft>
                      </a:pPr>
                      <a:r>
                        <a:rPr lang="en-US" sz="1200" dirty="0" smtClean="0">
                          <a:latin typeface="Times New Roman"/>
                          <a:ea typeface="Times New Roman"/>
                          <a:cs typeface="Times New Roman"/>
                        </a:rPr>
                        <a:t>Brian </a:t>
                      </a:r>
                      <a:r>
                        <a:rPr lang="en-US" sz="1200" dirty="0" err="1">
                          <a:latin typeface="Times New Roman"/>
                          <a:ea typeface="Times New Roman"/>
                          <a:cs typeface="Times New Roman"/>
                        </a:rPr>
                        <a:t>Berkovitz</a:t>
                      </a: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7310" marR="159385" algn="just">
                        <a:spcAft>
                          <a:spcPts val="0"/>
                        </a:spcAft>
                      </a:pPr>
                      <a:r>
                        <a:rPr lang="en-US" sz="1200" dirty="0" smtClean="0">
                          <a:latin typeface="Times New Roman"/>
                          <a:ea typeface="Times New Roman"/>
                          <a:cs typeface="Times New Roman"/>
                        </a:rPr>
                        <a:t>The </a:t>
                      </a:r>
                      <a:r>
                        <a:rPr lang="en-US" sz="1200" dirty="0">
                          <a:latin typeface="Times New Roman"/>
                          <a:ea typeface="Times New Roman"/>
                          <a:cs typeface="Times New Roman"/>
                        </a:rPr>
                        <a:t>methods of percolation theory are discussed, previous applications of the theory to hydrological problems are reviewed, and future directions of study are suggested.</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00066">
                <a:tc>
                  <a:txBody>
                    <a:bodyPr/>
                    <a:lstStyle/>
                    <a:p>
                      <a:pPr marL="67945" marR="69215">
                        <a:spcAft>
                          <a:spcPts val="0"/>
                        </a:spcAft>
                      </a:pPr>
                      <a:r>
                        <a:rPr lang="en-US" sz="1200" dirty="0" smtClean="0">
                          <a:latin typeface="Times New Roman"/>
                          <a:ea typeface="Times New Roman"/>
                          <a:cs typeface="Times New Roman"/>
                        </a:rPr>
                        <a:t>The </a:t>
                      </a:r>
                      <a:r>
                        <a:rPr lang="en-US" sz="1200" dirty="0">
                          <a:latin typeface="Times New Roman"/>
                          <a:ea typeface="Times New Roman"/>
                          <a:cs typeface="Times New Roman"/>
                        </a:rPr>
                        <a:t>Union-Find problem is Linear</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endParaRPr lang="en-US" sz="1200" dirty="0">
                        <a:latin typeface="Times New Roman"/>
                        <a:ea typeface="Times New Roman"/>
                        <a:cs typeface="Times New Roman"/>
                      </a:endParaRPr>
                    </a:p>
                    <a:p>
                      <a:pPr marL="549910" marR="543560" algn="ctr">
                        <a:spcBef>
                          <a:spcPts val="890"/>
                        </a:spcBef>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13360" marR="208280" algn="ctr">
                        <a:spcBef>
                          <a:spcPts val="890"/>
                        </a:spcBef>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7310" marR="61595" algn="just">
                        <a:spcBef>
                          <a:spcPts val="1120"/>
                        </a:spcBef>
                        <a:spcAft>
                          <a:spcPts val="0"/>
                        </a:spcAft>
                      </a:pPr>
                      <a:r>
                        <a:rPr lang="en-US" sz="1200" dirty="0" smtClean="0">
                          <a:latin typeface="Times New Roman"/>
                          <a:ea typeface="Times New Roman"/>
                          <a:cs typeface="Times New Roman"/>
                        </a:rPr>
                        <a:t>This </a:t>
                      </a:r>
                      <a:r>
                        <a:rPr lang="en-US" sz="1200" dirty="0">
                          <a:latin typeface="Times New Roman"/>
                          <a:ea typeface="Times New Roman"/>
                          <a:cs typeface="Times New Roman"/>
                        </a:rPr>
                        <a:t>paper work has presented a new proof which shows that the complexity of the union-find problem is linear</a:t>
                      </a:r>
                      <a:r>
                        <a:rPr lang="en-US" sz="1200" b="1" dirty="0">
                          <a:latin typeface="Times New Roman"/>
                          <a:ea typeface="Times New Roman"/>
                          <a:cs typeface="Times New Roman"/>
                        </a:rPr>
                        <a:t>.</a:t>
                      </a: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85818">
                <a:tc>
                  <a:txBody>
                    <a:bodyPr/>
                    <a:lstStyle/>
                    <a:p>
                      <a:pPr marL="67945" marR="161925" algn="l">
                        <a:spcAft>
                          <a:spcPts val="0"/>
                        </a:spcAft>
                      </a:pPr>
                      <a:r>
                        <a:rPr lang="en-US" sz="1200" dirty="0" smtClean="0">
                          <a:latin typeface="Times New Roman"/>
                          <a:ea typeface="Times New Roman"/>
                          <a:cs typeface="Times New Roman"/>
                        </a:rPr>
                        <a:t>Data Structures and Algorithms for Disjoint Set Union Problems</a:t>
                      </a:r>
                    </a:p>
                    <a:p>
                      <a:pPr marL="67945" marR="69215">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549910" marR="543560" algn="ctr">
                        <a:spcBef>
                          <a:spcPts val="890"/>
                        </a:spcBef>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13360" marR="208280" indent="0" algn="ctr" defTabSz="914400" rtl="0" eaLnBrk="1" fontAlgn="auto" latinLnBrk="0" hangingPunct="1">
                        <a:lnSpc>
                          <a:spcPct val="100000"/>
                        </a:lnSpc>
                        <a:spcBef>
                          <a:spcPts val="890"/>
                        </a:spcBef>
                        <a:spcAft>
                          <a:spcPts val="0"/>
                        </a:spcAft>
                        <a:buClr>
                          <a:srgbClr val="000000"/>
                        </a:buClr>
                        <a:buSzTx/>
                        <a:buFont typeface="Arial"/>
                        <a:buNone/>
                        <a:tabLst/>
                        <a:defRPr/>
                      </a:pPr>
                      <a:r>
                        <a:rPr lang="en-US" sz="1200" dirty="0" err="1" smtClean="0">
                          <a:latin typeface="Times New Roman"/>
                          <a:ea typeface="Times New Roman"/>
                          <a:cs typeface="Times New Roman"/>
                        </a:rPr>
                        <a:t>Galil</a:t>
                      </a:r>
                      <a:r>
                        <a:rPr lang="en-US" sz="1200" dirty="0" smtClean="0">
                          <a:latin typeface="Times New Roman"/>
                          <a:ea typeface="Times New Roman"/>
                          <a:cs typeface="Times New Roman"/>
                        </a:rPr>
                        <a:t>, </a:t>
                      </a:r>
                      <a:r>
                        <a:rPr lang="en-US" sz="1200" dirty="0" err="1" smtClean="0">
                          <a:latin typeface="Times New Roman"/>
                          <a:ea typeface="Times New Roman"/>
                          <a:cs typeface="Times New Roman"/>
                        </a:rPr>
                        <a:t>Zvi</a:t>
                      </a:r>
                      <a:r>
                        <a:rPr lang="en-US" sz="1200" dirty="0" smtClean="0">
                          <a:latin typeface="Times New Roman"/>
                          <a:ea typeface="Times New Roman"/>
                          <a:cs typeface="Times New Roman"/>
                        </a:rPr>
                        <a:t> &amp; </a:t>
                      </a:r>
                      <a:r>
                        <a:rPr lang="en-US" sz="1200" dirty="0" err="1" smtClean="0">
                          <a:latin typeface="Times New Roman"/>
                          <a:ea typeface="Times New Roman"/>
                          <a:cs typeface="Times New Roman"/>
                        </a:rPr>
                        <a:t>Italiano</a:t>
                      </a:r>
                      <a:r>
                        <a:rPr lang="en-US" sz="1200" dirty="0" smtClean="0">
                          <a:latin typeface="Times New Roman"/>
                          <a:ea typeface="Times New Roman"/>
                          <a:cs typeface="Times New Roman"/>
                        </a:rPr>
                        <a:t>, Giuseppe</a:t>
                      </a: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7310" marR="61595" indent="0" algn="just" defTabSz="914400" rtl="0" eaLnBrk="1" fontAlgn="auto" latinLnBrk="0" hangingPunct="1">
                        <a:lnSpc>
                          <a:spcPct val="100000"/>
                        </a:lnSpc>
                        <a:spcBef>
                          <a:spcPts val="1120"/>
                        </a:spcBef>
                        <a:spcAft>
                          <a:spcPts val="0"/>
                        </a:spcAft>
                        <a:buClr>
                          <a:srgbClr val="000000"/>
                        </a:buClr>
                        <a:buSzTx/>
                        <a:buFont typeface="Arial"/>
                        <a:buNone/>
                        <a:tabLst/>
                        <a:defRPr/>
                      </a:pPr>
                      <a:r>
                        <a:rPr lang="en-US" sz="1200" dirty="0" smtClean="0">
                          <a:latin typeface="Times New Roman"/>
                          <a:ea typeface="Times New Roman"/>
                          <a:cs typeface="Times New Roman"/>
                        </a:rPr>
                        <a:t>Explained the Data Structure for disjoint set union find problem. They showed</a:t>
                      </a:r>
                      <a:r>
                        <a:rPr lang="en-US" sz="1200" baseline="0" dirty="0" smtClean="0">
                          <a:latin typeface="Times New Roman"/>
                          <a:ea typeface="Times New Roman"/>
                          <a:cs typeface="Times New Roman"/>
                        </a:rPr>
                        <a:t> that union-find visualization is done on a tree but its actual implementation is done on an array.</a:t>
                      </a:r>
                      <a:endParaRPr lang="en-US" sz="1200" dirty="0" smtClean="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7256">
                <a:tc>
                  <a:txBody>
                    <a:bodyPr/>
                    <a:lstStyle/>
                    <a:p>
                      <a:pPr marL="67945" marR="69215">
                        <a:spcAft>
                          <a:spcPts val="0"/>
                        </a:spcAft>
                      </a:pPr>
                      <a:endParaRPr lang="en-US" sz="1200" dirty="0" smtClean="0">
                        <a:latin typeface="Times New Roman"/>
                        <a:ea typeface="Times New Roman"/>
                        <a:cs typeface="Times New Roman"/>
                      </a:endParaRPr>
                    </a:p>
                    <a:p>
                      <a:pPr marL="67945" marR="69215">
                        <a:spcAft>
                          <a:spcPts val="0"/>
                        </a:spcAft>
                      </a:pPr>
                      <a:r>
                        <a:rPr lang="en-US" sz="1200" dirty="0" smtClean="0">
                          <a:latin typeface="Times New Roman"/>
                          <a:ea typeface="Times New Roman"/>
                          <a:cs typeface="Times New Roman"/>
                        </a:rPr>
                        <a:t>Theory of Percolation</a:t>
                      </a: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549910" marR="543560" algn="ctr">
                        <a:spcBef>
                          <a:spcPts val="890"/>
                        </a:spcBef>
                        <a:spcAft>
                          <a:spcPts val="0"/>
                        </a:spcAft>
                      </a:pP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213360" marR="208280" algn="ctr">
                        <a:spcBef>
                          <a:spcPts val="890"/>
                        </a:spcBef>
                        <a:spcAft>
                          <a:spcPts val="0"/>
                        </a:spcAft>
                      </a:pPr>
                      <a:endParaRPr lang="en-US" sz="1200" dirty="0" smtClean="0">
                        <a:latin typeface="Times New Roman"/>
                        <a:ea typeface="Times New Roman"/>
                        <a:cs typeface="Times New Roman"/>
                      </a:endParaRPr>
                    </a:p>
                    <a:p>
                      <a:pPr marL="213360" marR="208280" algn="ctr">
                        <a:spcBef>
                          <a:spcPts val="890"/>
                        </a:spcBef>
                        <a:spcAft>
                          <a:spcPts val="0"/>
                        </a:spcAft>
                      </a:pPr>
                      <a:r>
                        <a:rPr lang="en-US" sz="1200" dirty="0" smtClean="0">
                          <a:latin typeface="Times New Roman"/>
                          <a:ea typeface="Times New Roman"/>
                          <a:cs typeface="Times New Roman"/>
                        </a:rPr>
                        <a:t>Swami </a:t>
                      </a:r>
                      <a:r>
                        <a:rPr lang="en-US" sz="1200" dirty="0" err="1" smtClean="0">
                          <a:latin typeface="Times New Roman"/>
                          <a:ea typeface="Times New Roman"/>
                          <a:cs typeface="Times New Roman"/>
                        </a:rPr>
                        <a:t>Iyer</a:t>
                      </a: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7310" marR="61595" algn="just">
                        <a:spcBef>
                          <a:spcPts val="1120"/>
                        </a:spcBef>
                        <a:spcAft>
                          <a:spcPts val="0"/>
                        </a:spcAft>
                      </a:pPr>
                      <a:r>
                        <a:rPr lang="en-US" sz="1200" dirty="0" smtClean="0">
                          <a:latin typeface="Times New Roman"/>
                          <a:ea typeface="Times New Roman"/>
                          <a:cs typeface="Times New Roman"/>
                        </a:rPr>
                        <a:t>In his theory he basically talked about how to calculate probability threshold</a:t>
                      </a:r>
                      <a:r>
                        <a:rPr lang="en-US" sz="1200" baseline="0" dirty="0" smtClean="0">
                          <a:latin typeface="Times New Roman"/>
                          <a:ea typeface="Times New Roman"/>
                          <a:cs typeface="Times New Roman"/>
                        </a:rPr>
                        <a:t> using Monte Carlo simulation and various mathematical calculations</a:t>
                      </a:r>
                      <a:endParaRPr lang="en-US" sz="1200" dirty="0">
                        <a:latin typeface="Times New Roman"/>
                        <a:ea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4" name="TextBox 3"/>
          <p:cNvSpPr txBox="1"/>
          <p:nvPr/>
        </p:nvSpPr>
        <p:spPr>
          <a:xfrm>
            <a:off x="2357422" y="785800"/>
            <a:ext cx="785818" cy="307777"/>
          </a:xfrm>
          <a:prstGeom prst="rect">
            <a:avLst/>
          </a:prstGeom>
          <a:noFill/>
        </p:spPr>
        <p:txBody>
          <a:bodyPr wrap="square" rtlCol="0">
            <a:spAutoFit/>
          </a:bodyPr>
          <a:lstStyle/>
          <a:p>
            <a:pPr algn="ctr"/>
            <a:r>
              <a:rPr lang="en-US" b="1" dirty="0" smtClean="0">
                <a:latin typeface="Times New Roman" pitchFamily="18" charset="0"/>
                <a:cs typeface="Times New Roman" pitchFamily="18" charset="0"/>
              </a:rPr>
              <a:t>Link</a:t>
            </a:r>
          </a:p>
        </p:txBody>
      </p:sp>
      <p:sp>
        <p:nvSpPr>
          <p:cNvPr id="5" name="TextBox 4"/>
          <p:cNvSpPr txBox="1"/>
          <p:nvPr/>
        </p:nvSpPr>
        <p:spPr>
          <a:xfrm>
            <a:off x="3071802" y="2143122"/>
            <a:ext cx="1500198" cy="492443"/>
          </a:xfrm>
          <a:prstGeom prst="rect">
            <a:avLst/>
          </a:prstGeom>
          <a:noFill/>
        </p:spPr>
        <p:txBody>
          <a:bodyPr wrap="square" rtlCol="0">
            <a:spAutoFit/>
          </a:bodyPr>
          <a:lstStyle/>
          <a:p>
            <a:pPr algn="ctr"/>
            <a:r>
              <a:rPr lang="en-US" sz="1200" dirty="0" err="1" smtClean="0">
                <a:latin typeface="Times New Roman"/>
                <a:ea typeface="Times New Roman"/>
                <a:cs typeface="Times New Roman"/>
              </a:rPr>
              <a:t>Hantao</a:t>
            </a:r>
            <a:r>
              <a:rPr lang="en-US" sz="1200" dirty="0" smtClean="0">
                <a:latin typeface="Times New Roman"/>
                <a:ea typeface="Times New Roman"/>
                <a:cs typeface="Times New Roman"/>
              </a:rPr>
              <a:t> Zhang</a:t>
            </a:r>
          </a:p>
          <a:p>
            <a:endParaRPr lang="en-US" dirty="0"/>
          </a:p>
        </p:txBody>
      </p:sp>
      <p:sp>
        <p:nvSpPr>
          <p:cNvPr id="6" name="TextBox 5"/>
          <p:cNvSpPr txBox="1"/>
          <p:nvPr/>
        </p:nvSpPr>
        <p:spPr>
          <a:xfrm>
            <a:off x="2571736" y="1428742"/>
            <a:ext cx="357190" cy="261610"/>
          </a:xfrm>
          <a:prstGeom prst="rect">
            <a:avLst/>
          </a:prstGeom>
          <a:noFill/>
        </p:spPr>
        <p:txBody>
          <a:bodyPr wrap="square" rtlCol="0">
            <a:spAutoFit/>
          </a:bodyPr>
          <a:lstStyle/>
          <a:p>
            <a:r>
              <a:rPr lang="en-US" sz="1100" dirty="0" smtClean="0">
                <a:latin typeface="Times New Roman" pitchFamily="18" charset="0"/>
                <a:cs typeface="Times New Roman" pitchFamily="18" charset="0"/>
              </a:rPr>
              <a:t>[6]</a:t>
            </a:r>
            <a:endParaRPr lang="en-US" sz="1100" dirty="0">
              <a:latin typeface="Times New Roman" pitchFamily="18" charset="0"/>
              <a:cs typeface="Times New Roman" pitchFamily="18" charset="0"/>
            </a:endParaRPr>
          </a:p>
        </p:txBody>
      </p:sp>
      <p:sp>
        <p:nvSpPr>
          <p:cNvPr id="7" name="TextBox 6"/>
          <p:cNvSpPr txBox="1"/>
          <p:nvPr/>
        </p:nvSpPr>
        <p:spPr>
          <a:xfrm>
            <a:off x="2500298" y="2143122"/>
            <a:ext cx="500066" cy="261610"/>
          </a:xfrm>
          <a:prstGeom prst="rect">
            <a:avLst/>
          </a:prstGeom>
          <a:noFill/>
        </p:spPr>
        <p:txBody>
          <a:bodyPr wrap="square" rtlCol="0">
            <a:spAutoFit/>
          </a:bodyPr>
          <a:lstStyle/>
          <a:p>
            <a:pPr algn="ctr"/>
            <a:r>
              <a:rPr lang="en-US" sz="1100" dirty="0" smtClean="0">
                <a:latin typeface="Times New Roman" pitchFamily="18" charset="0"/>
                <a:cs typeface="Times New Roman" pitchFamily="18" charset="0"/>
              </a:rPr>
              <a:t>[7]</a:t>
            </a:r>
            <a:endParaRPr lang="en-US" sz="1100" dirty="0">
              <a:latin typeface="Times New Roman" pitchFamily="18" charset="0"/>
              <a:cs typeface="Times New Roman" pitchFamily="18" charset="0"/>
            </a:endParaRPr>
          </a:p>
        </p:txBody>
      </p:sp>
      <p:sp>
        <p:nvSpPr>
          <p:cNvPr id="8" name="TextBox 7"/>
          <p:cNvSpPr txBox="1"/>
          <p:nvPr/>
        </p:nvSpPr>
        <p:spPr>
          <a:xfrm>
            <a:off x="2571736" y="2857502"/>
            <a:ext cx="428628" cy="261610"/>
          </a:xfrm>
          <a:prstGeom prst="rect">
            <a:avLst/>
          </a:prstGeom>
          <a:noFill/>
        </p:spPr>
        <p:txBody>
          <a:bodyPr wrap="square" rtlCol="0">
            <a:spAutoFit/>
          </a:bodyPr>
          <a:lstStyle/>
          <a:p>
            <a:r>
              <a:rPr lang="en-US" sz="1100" dirty="0" smtClean="0">
                <a:latin typeface="Times New Roman" pitchFamily="18" charset="0"/>
                <a:cs typeface="Times New Roman" pitchFamily="18" charset="0"/>
              </a:rPr>
              <a:t>[8]</a:t>
            </a:r>
            <a:endParaRPr lang="en-US" sz="1100" dirty="0">
              <a:latin typeface="Times New Roman" pitchFamily="18" charset="0"/>
              <a:cs typeface="Times New Roman" pitchFamily="18" charset="0"/>
            </a:endParaRPr>
          </a:p>
        </p:txBody>
      </p:sp>
      <p:sp>
        <p:nvSpPr>
          <p:cNvPr id="9" name="TextBox 8"/>
          <p:cNvSpPr txBox="1"/>
          <p:nvPr/>
        </p:nvSpPr>
        <p:spPr>
          <a:xfrm>
            <a:off x="2428860" y="3714758"/>
            <a:ext cx="642942" cy="261610"/>
          </a:xfrm>
          <a:prstGeom prst="rect">
            <a:avLst/>
          </a:prstGeom>
          <a:noFill/>
        </p:spPr>
        <p:txBody>
          <a:bodyPr wrap="square" rtlCol="0">
            <a:spAutoFit/>
          </a:bodyPr>
          <a:lstStyle/>
          <a:p>
            <a:pPr algn="ctr"/>
            <a:r>
              <a:rPr lang="en-US" sz="1100" dirty="0" smtClean="0">
                <a:latin typeface="Times New Roman" pitchFamily="18" charset="0"/>
                <a:cs typeface="Times New Roman" pitchFamily="18" charset="0"/>
              </a:rPr>
              <a:t>[9]</a:t>
            </a:r>
            <a:endParaRPr lang="en-US" sz="11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2" name="TextBox 1"/>
          <p:cNvSpPr txBox="1"/>
          <p:nvPr/>
        </p:nvSpPr>
        <p:spPr>
          <a:xfrm>
            <a:off x="2428860" y="357172"/>
            <a:ext cx="4357718" cy="523220"/>
          </a:xfrm>
          <a:prstGeom prst="rect">
            <a:avLst/>
          </a:prstGeom>
          <a:noFill/>
        </p:spPr>
        <p:txBody>
          <a:bodyPr wrap="square" rtlCol="0">
            <a:spAutoFit/>
          </a:bodyPr>
          <a:lstStyle/>
          <a:p>
            <a:pPr algn="ctr"/>
            <a:r>
              <a:rPr lang="en-US" sz="2800" b="1" dirty="0" smtClean="0"/>
              <a:t>OBJECTIVES</a:t>
            </a:r>
            <a:endParaRPr lang="en-US" sz="2800" b="1" dirty="0"/>
          </a:p>
        </p:txBody>
      </p:sp>
      <p:sp>
        <p:nvSpPr>
          <p:cNvPr id="3" name="TextBox 2"/>
          <p:cNvSpPr txBox="1"/>
          <p:nvPr/>
        </p:nvSpPr>
        <p:spPr>
          <a:xfrm>
            <a:off x="785786" y="1285866"/>
            <a:ext cx="7715304" cy="2139047"/>
          </a:xfrm>
          <a:prstGeom prst="rect">
            <a:avLst/>
          </a:prstGeom>
          <a:noFill/>
        </p:spPr>
        <p:txBody>
          <a:bodyPr wrap="square" rtlCol="0">
            <a:spAutoFit/>
          </a:bodyPr>
          <a:lstStyle/>
          <a:p>
            <a:r>
              <a:rPr lang="en-US" dirty="0" smtClean="0"/>
              <a:t>To create </a:t>
            </a:r>
            <a:r>
              <a:rPr lang="en-US" dirty="0" smtClean="0"/>
              <a:t>an </a:t>
            </a:r>
            <a:r>
              <a:rPr lang="en-US" dirty="0" smtClean="0"/>
              <a:t>application that recognizes whether the system will percolate or not.</a:t>
            </a:r>
          </a:p>
          <a:p>
            <a:pPr>
              <a:lnSpc>
                <a:spcPct val="150000"/>
              </a:lnSpc>
            </a:pPr>
            <a:r>
              <a:rPr lang="en-US" dirty="0" smtClean="0"/>
              <a:t> </a:t>
            </a:r>
          </a:p>
          <a:p>
            <a:pPr>
              <a:lnSpc>
                <a:spcPct val="150000"/>
              </a:lnSpc>
            </a:pPr>
            <a:r>
              <a:rPr lang="en-US" sz="1200" b="1" dirty="0" smtClean="0"/>
              <a:t>Sub Objectives:</a:t>
            </a:r>
            <a:endParaRPr lang="en-US" dirty="0" smtClean="0"/>
          </a:p>
          <a:p>
            <a:pPr lvl="4">
              <a:lnSpc>
                <a:spcPct val="150000"/>
              </a:lnSpc>
              <a:buFont typeface="Arial" pitchFamily="34" charset="0"/>
              <a:buChar char="•"/>
            </a:pPr>
            <a:r>
              <a:rPr lang="en-US" dirty="0" smtClean="0"/>
              <a:t>To detect the connected components of water inflow.</a:t>
            </a:r>
          </a:p>
          <a:p>
            <a:pPr lvl="2">
              <a:lnSpc>
                <a:spcPct val="150000"/>
              </a:lnSpc>
              <a:buFont typeface="Arial" pitchFamily="34" charset="0"/>
              <a:buChar char="•"/>
            </a:pPr>
            <a:r>
              <a:rPr lang="en-US" dirty="0" smtClean="0"/>
              <a:t>To calculate the threshold and probability of percolation.</a:t>
            </a:r>
          </a:p>
          <a:p>
            <a:pPr>
              <a:lnSpc>
                <a:spcPct val="150000"/>
              </a:lnSpc>
              <a:buFont typeface="Arial" pitchFamily="34" charset="0"/>
              <a:buChar char="•"/>
            </a:pPr>
            <a:r>
              <a:rPr lang="en-US" dirty="0" smtClean="0"/>
              <a:t>To create an interactive </a:t>
            </a:r>
            <a:r>
              <a:rPr lang="en-US" dirty="0" err="1" smtClean="0"/>
              <a:t>visualizer</a:t>
            </a:r>
            <a:r>
              <a:rPr lang="en-US" dirty="0" smtClean="0"/>
              <a:t> for communicating with grid.</a:t>
            </a:r>
          </a:p>
          <a:p>
            <a:pPr>
              <a:buFont typeface="Arial" pitchFamily="34" charset="0"/>
              <a:buChar char="•"/>
            </a:pP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1032</TotalTime>
  <Words>1118</Words>
  <PresentationFormat>On-screen Show (16:9)</PresentationFormat>
  <Paragraphs>162</Paragraphs>
  <Slides>17</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Times New Roman</vt:lpstr>
      <vt:lpstr>Cambria</vt:lpstr>
      <vt:lpstr>Arvo</vt:lpstr>
      <vt:lpstr>Office Theme</vt:lpstr>
      <vt:lpstr>Slide 1</vt:lpstr>
      <vt:lpstr>    MID-TERM PRESENTATION on PERCOLATION  Submitted by  OJASVI SINGH CHAUHAN (Enroll No. R134218111) SHRISHTY DAYAL (Enroll. No. R134218158)    Under the guidance of  Ms. Deepa Joshi Assistant Professor ,Department of Systemics </vt:lpstr>
      <vt:lpstr>ABSTRACT</vt:lpstr>
      <vt:lpstr>Slide 4</vt:lpstr>
      <vt:lpstr>Slide 5</vt:lpstr>
      <vt:lpstr>Slide 6</vt:lpstr>
      <vt:lpstr>Slide 7</vt:lpstr>
      <vt:lpstr>Slide 8</vt:lpstr>
      <vt:lpstr>Slide 9</vt:lpstr>
      <vt:lpstr>Slide 10</vt:lpstr>
      <vt:lpstr>Slide 11</vt:lpstr>
      <vt:lpstr>Slide 12</vt:lpstr>
      <vt:lpstr>Slide 13</vt:lpstr>
      <vt:lpstr>Slide 14</vt:lpstr>
      <vt:lpstr>PROJECT PROGRESS </vt:lpstr>
      <vt:lpstr>REFERENCES</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Windows User</cp:lastModifiedBy>
  <cp:revision>17</cp:revision>
  <dcterms:modified xsi:type="dcterms:W3CDTF">2020-09-30T15:51:48Z</dcterms:modified>
</cp:coreProperties>
</file>